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5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6" r:id="rId2"/>
    <p:sldId id="299" r:id="rId3"/>
    <p:sldId id="340" r:id="rId4"/>
    <p:sldId id="341" r:id="rId5"/>
    <p:sldId id="342" r:id="rId6"/>
    <p:sldId id="343" r:id="rId7"/>
    <p:sldId id="344" r:id="rId8"/>
    <p:sldId id="381" r:id="rId9"/>
    <p:sldId id="345" r:id="rId10"/>
    <p:sldId id="346" r:id="rId11"/>
    <p:sldId id="347" r:id="rId12"/>
    <p:sldId id="348" r:id="rId13"/>
    <p:sldId id="349" r:id="rId14"/>
    <p:sldId id="350" r:id="rId15"/>
    <p:sldId id="351" r:id="rId16"/>
    <p:sldId id="352" r:id="rId17"/>
    <p:sldId id="353" r:id="rId18"/>
    <p:sldId id="354" r:id="rId19"/>
    <p:sldId id="379" r:id="rId20"/>
    <p:sldId id="380" r:id="rId21"/>
    <p:sldId id="355" r:id="rId22"/>
    <p:sldId id="356" r:id="rId23"/>
    <p:sldId id="357" r:id="rId24"/>
    <p:sldId id="358" r:id="rId25"/>
    <p:sldId id="359" r:id="rId26"/>
    <p:sldId id="360" r:id="rId27"/>
    <p:sldId id="361" r:id="rId28"/>
    <p:sldId id="362" r:id="rId29"/>
    <p:sldId id="363" r:id="rId30"/>
    <p:sldId id="364" r:id="rId31"/>
    <p:sldId id="365" r:id="rId32"/>
    <p:sldId id="366" r:id="rId33"/>
    <p:sldId id="367" r:id="rId34"/>
    <p:sldId id="368" r:id="rId35"/>
    <p:sldId id="369" r:id="rId36"/>
    <p:sldId id="370" r:id="rId37"/>
    <p:sldId id="371" r:id="rId38"/>
    <p:sldId id="372" r:id="rId39"/>
    <p:sldId id="373" r:id="rId40"/>
    <p:sldId id="374" r:id="rId41"/>
    <p:sldId id="375" r:id="rId42"/>
    <p:sldId id="376" r:id="rId43"/>
    <p:sldId id="377" r:id="rId44"/>
    <p:sldId id="378" r:id="rId45"/>
    <p:sldId id="338" r:id="rId46"/>
    <p:sldId id="387" r:id="rId47"/>
    <p:sldId id="382" r:id="rId48"/>
    <p:sldId id="383" r:id="rId49"/>
    <p:sldId id="384" r:id="rId50"/>
    <p:sldId id="385" r:id="rId51"/>
    <p:sldId id="386" r:id="rId52"/>
  </p:sldIdLst>
  <p:sldSz cx="9144000" cy="6858000" type="screen4x3"/>
  <p:notesSz cx="6858000" cy="9144000"/>
  <p:custDataLst>
    <p:tags r:id="rId55"/>
  </p:custDataLst>
  <p:defaultTextStyle>
    <a:defPPr>
      <a:defRPr lang="en-GB"/>
    </a:defPPr>
    <a:lvl1pPr algn="l" rtl="0" fontAlgn="base">
      <a:spcBef>
        <a:spcPct val="0"/>
      </a:spcBef>
      <a:spcAft>
        <a:spcPct val="0"/>
      </a:spcAft>
      <a:defRPr sz="1900" kern="1200">
        <a:solidFill>
          <a:schemeClr val="tx1"/>
        </a:solidFill>
        <a:latin typeface="Verdana" pitchFamily="34" charset="0"/>
        <a:ea typeface="+mn-ea"/>
        <a:cs typeface="+mn-cs"/>
      </a:defRPr>
    </a:lvl1pPr>
    <a:lvl2pPr marL="457200" algn="l" rtl="0" fontAlgn="base">
      <a:spcBef>
        <a:spcPct val="0"/>
      </a:spcBef>
      <a:spcAft>
        <a:spcPct val="0"/>
      </a:spcAft>
      <a:defRPr sz="1900" kern="1200">
        <a:solidFill>
          <a:schemeClr val="tx1"/>
        </a:solidFill>
        <a:latin typeface="Verdana" pitchFamily="34" charset="0"/>
        <a:ea typeface="+mn-ea"/>
        <a:cs typeface="+mn-cs"/>
      </a:defRPr>
    </a:lvl2pPr>
    <a:lvl3pPr marL="914400" algn="l" rtl="0" fontAlgn="base">
      <a:spcBef>
        <a:spcPct val="0"/>
      </a:spcBef>
      <a:spcAft>
        <a:spcPct val="0"/>
      </a:spcAft>
      <a:defRPr sz="1900" kern="1200">
        <a:solidFill>
          <a:schemeClr val="tx1"/>
        </a:solidFill>
        <a:latin typeface="Verdana" pitchFamily="34" charset="0"/>
        <a:ea typeface="+mn-ea"/>
        <a:cs typeface="+mn-cs"/>
      </a:defRPr>
    </a:lvl3pPr>
    <a:lvl4pPr marL="1371600" algn="l" rtl="0" fontAlgn="base">
      <a:spcBef>
        <a:spcPct val="0"/>
      </a:spcBef>
      <a:spcAft>
        <a:spcPct val="0"/>
      </a:spcAft>
      <a:defRPr sz="1900" kern="1200">
        <a:solidFill>
          <a:schemeClr val="tx1"/>
        </a:solidFill>
        <a:latin typeface="Verdana" pitchFamily="34" charset="0"/>
        <a:ea typeface="+mn-ea"/>
        <a:cs typeface="+mn-cs"/>
      </a:defRPr>
    </a:lvl4pPr>
    <a:lvl5pPr marL="1828800" algn="l" rtl="0" fontAlgn="base">
      <a:spcBef>
        <a:spcPct val="0"/>
      </a:spcBef>
      <a:spcAft>
        <a:spcPct val="0"/>
      </a:spcAft>
      <a:defRPr sz="1900" kern="1200">
        <a:solidFill>
          <a:schemeClr val="tx1"/>
        </a:solidFill>
        <a:latin typeface="Verdana" pitchFamily="34" charset="0"/>
        <a:ea typeface="+mn-ea"/>
        <a:cs typeface="+mn-cs"/>
      </a:defRPr>
    </a:lvl5pPr>
    <a:lvl6pPr marL="2286000" algn="l" defTabSz="914400" rtl="0" eaLnBrk="1" latinLnBrk="0" hangingPunct="1">
      <a:defRPr sz="1900" kern="1200">
        <a:solidFill>
          <a:schemeClr val="tx1"/>
        </a:solidFill>
        <a:latin typeface="Verdana" pitchFamily="34" charset="0"/>
        <a:ea typeface="+mn-ea"/>
        <a:cs typeface="+mn-cs"/>
      </a:defRPr>
    </a:lvl6pPr>
    <a:lvl7pPr marL="2743200" algn="l" defTabSz="914400" rtl="0" eaLnBrk="1" latinLnBrk="0" hangingPunct="1">
      <a:defRPr sz="1900" kern="1200">
        <a:solidFill>
          <a:schemeClr val="tx1"/>
        </a:solidFill>
        <a:latin typeface="Verdana" pitchFamily="34" charset="0"/>
        <a:ea typeface="+mn-ea"/>
        <a:cs typeface="+mn-cs"/>
      </a:defRPr>
    </a:lvl7pPr>
    <a:lvl8pPr marL="3200400" algn="l" defTabSz="914400" rtl="0" eaLnBrk="1" latinLnBrk="0" hangingPunct="1">
      <a:defRPr sz="1900" kern="1200">
        <a:solidFill>
          <a:schemeClr val="tx1"/>
        </a:solidFill>
        <a:latin typeface="Verdana" pitchFamily="34" charset="0"/>
        <a:ea typeface="+mn-ea"/>
        <a:cs typeface="+mn-cs"/>
      </a:defRPr>
    </a:lvl8pPr>
    <a:lvl9pPr marL="3657600" algn="l" defTabSz="914400" rtl="0" eaLnBrk="1" latinLnBrk="0" hangingPunct="1">
      <a:defRPr sz="19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5" autoAdjust="0"/>
    <p:restoredTop sz="94710" autoAdjust="0"/>
  </p:normalViewPr>
  <p:slideViewPr>
    <p:cSldViewPr>
      <p:cViewPr varScale="1">
        <p:scale>
          <a:sx n="128" d="100"/>
          <a:sy n="128" d="100"/>
        </p:scale>
        <p:origin x="-1050" y="48"/>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de-CH" dirty="0"/>
          </a:p>
        </p:txBody>
      </p:sp>
      <p:sp>
        <p:nvSpPr>
          <p:cNvPr id="18435"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de-CH" dirty="0"/>
          </a:p>
        </p:txBody>
      </p:sp>
      <p:sp>
        <p:nvSpPr>
          <p:cNvPr id="18436"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de-CH" dirty="0"/>
          </a:p>
        </p:txBody>
      </p:sp>
      <p:sp>
        <p:nvSpPr>
          <p:cNvPr id="18437"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22E4D030-B09A-40C9-89BB-08CC7AF0F445}" type="slidenum">
              <a:rPr lang="de-CH"/>
              <a:pPr>
                <a:defRPr/>
              </a:pPr>
              <a:t>‹Nr.›</a:t>
            </a:fld>
            <a:endParaRPr lang="de-CH" dirty="0"/>
          </a:p>
        </p:txBody>
      </p:sp>
    </p:spTree>
    <p:extLst>
      <p:ext uri="{BB962C8B-B14F-4D97-AF65-F5344CB8AC3E}">
        <p14:creationId xmlns:p14="http://schemas.microsoft.com/office/powerpoint/2010/main" val="1556751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de-CH" dirty="0"/>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de-CH" dirty="0"/>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CH" noProof="0" dirty="0" smtClean="0"/>
              <a:t>Click </a:t>
            </a:r>
            <a:r>
              <a:rPr lang="de-CH" noProof="0" dirty="0" err="1" smtClean="0"/>
              <a:t>to</a:t>
            </a:r>
            <a:r>
              <a:rPr lang="de-CH" noProof="0" dirty="0" smtClean="0"/>
              <a:t> </a:t>
            </a:r>
            <a:r>
              <a:rPr lang="de-CH" noProof="0" dirty="0" err="1" smtClean="0"/>
              <a:t>edit</a:t>
            </a:r>
            <a:r>
              <a:rPr lang="de-CH" noProof="0" dirty="0" smtClean="0"/>
              <a:t> Master </a:t>
            </a:r>
            <a:r>
              <a:rPr lang="de-CH" noProof="0" dirty="0" err="1" smtClean="0"/>
              <a:t>text</a:t>
            </a:r>
            <a:r>
              <a:rPr lang="de-CH" noProof="0" dirty="0" smtClean="0"/>
              <a:t> </a:t>
            </a:r>
            <a:r>
              <a:rPr lang="de-CH" noProof="0" dirty="0" err="1" smtClean="0"/>
              <a:t>styles</a:t>
            </a:r>
            <a:endParaRPr lang="de-CH" noProof="0" dirty="0" smtClean="0"/>
          </a:p>
          <a:p>
            <a:pPr lvl="1"/>
            <a:r>
              <a:rPr lang="de-CH" noProof="0" dirty="0" smtClean="0"/>
              <a:t>Second </a:t>
            </a:r>
            <a:r>
              <a:rPr lang="de-CH" noProof="0" dirty="0" err="1" smtClean="0"/>
              <a:t>level</a:t>
            </a:r>
            <a:endParaRPr lang="de-CH" noProof="0" dirty="0" smtClean="0"/>
          </a:p>
          <a:p>
            <a:pPr lvl="2"/>
            <a:r>
              <a:rPr lang="de-CH" noProof="0" dirty="0" smtClean="0"/>
              <a:t>Third </a:t>
            </a:r>
            <a:r>
              <a:rPr lang="de-CH" noProof="0" dirty="0" err="1" smtClean="0"/>
              <a:t>level</a:t>
            </a:r>
            <a:endParaRPr lang="de-CH" noProof="0" dirty="0" smtClean="0"/>
          </a:p>
          <a:p>
            <a:pPr lvl="3"/>
            <a:r>
              <a:rPr lang="de-CH" noProof="0" dirty="0" err="1" smtClean="0"/>
              <a:t>Fourth</a:t>
            </a:r>
            <a:r>
              <a:rPr lang="de-CH" noProof="0" dirty="0" smtClean="0"/>
              <a:t> </a:t>
            </a:r>
            <a:r>
              <a:rPr lang="de-CH" noProof="0" dirty="0" err="1" smtClean="0"/>
              <a:t>level</a:t>
            </a:r>
            <a:endParaRPr lang="de-CH" noProof="0" dirty="0" smtClean="0"/>
          </a:p>
          <a:p>
            <a:pPr lvl="4"/>
            <a:r>
              <a:rPr lang="de-CH" noProof="0" dirty="0" err="1" smtClean="0"/>
              <a:t>Fifth</a:t>
            </a:r>
            <a:r>
              <a:rPr lang="de-CH" noProof="0" dirty="0" smtClean="0"/>
              <a:t> </a:t>
            </a:r>
            <a:r>
              <a:rPr lang="de-CH" noProof="0" dirty="0" err="1" smtClean="0"/>
              <a:t>level</a:t>
            </a:r>
            <a:endParaRPr lang="de-CH" noProof="0" dirty="0" smtClean="0"/>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de-CH" dirty="0"/>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7892EAF0-3F38-4A4D-9FE5-33B32E5A9E8C}" type="slidenum">
              <a:rPr lang="de-CH"/>
              <a:pPr>
                <a:defRPr/>
              </a:pPr>
              <a:t>‹Nr.›</a:t>
            </a:fld>
            <a:endParaRPr lang="de-CH" dirty="0"/>
          </a:p>
        </p:txBody>
      </p:sp>
    </p:spTree>
    <p:extLst>
      <p:ext uri="{BB962C8B-B14F-4D97-AF65-F5344CB8AC3E}">
        <p14:creationId xmlns:p14="http://schemas.microsoft.com/office/powerpoint/2010/main" val="38403655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sz="1200" dirty="0" smtClean="0"/>
              <a:t>C </a:t>
            </a:r>
            <a:r>
              <a:rPr lang="nb-NO" sz="1200" dirty="0" err="1" smtClean="0"/>
              <a:t>preprocessor</a:t>
            </a:r>
            <a:r>
              <a:rPr lang="nb-NO" sz="1200" dirty="0" smtClean="0"/>
              <a:t>  (Macro </a:t>
            </a:r>
            <a:r>
              <a:rPr lang="nb-NO" sz="1200" dirty="0" err="1" smtClean="0"/>
              <a:t>errors</a:t>
            </a:r>
            <a:r>
              <a:rPr lang="nb-NO" sz="1200" dirty="0" smtClean="0"/>
              <a:t>  p288-289)</a:t>
            </a:r>
          </a:p>
          <a:p>
            <a:r>
              <a:rPr lang="nb-NO" sz="1200" dirty="0" smtClean="0"/>
              <a:t>Compiler (K. Thompson 1984)</a:t>
            </a:r>
          </a:p>
          <a:p>
            <a:r>
              <a:rPr lang="en-US" sz="1200" dirty="0" smtClean="0"/>
              <a:t>Assembler (What can we do here?) </a:t>
            </a:r>
          </a:p>
          <a:p>
            <a:r>
              <a:rPr lang="nb-NO" sz="1200" dirty="0" smtClean="0"/>
              <a:t>Linker (Relative </a:t>
            </a:r>
            <a:r>
              <a:rPr lang="nb-NO" sz="1200" dirty="0" err="1" smtClean="0"/>
              <a:t>paths</a:t>
            </a:r>
            <a:r>
              <a:rPr lang="nb-NO" sz="1200" dirty="0" smtClean="0"/>
              <a:t> </a:t>
            </a:r>
            <a:r>
              <a:rPr lang="nb-NO" sz="1200" dirty="0" err="1" smtClean="0"/>
              <a:t>can</a:t>
            </a:r>
            <a:r>
              <a:rPr lang="nb-NO" sz="1200" dirty="0" smtClean="0"/>
              <a:t> </a:t>
            </a:r>
            <a:r>
              <a:rPr lang="nb-NO" sz="1200" dirty="0" err="1" smtClean="0"/>
              <a:t>contain</a:t>
            </a:r>
            <a:r>
              <a:rPr lang="nb-NO" sz="1200" dirty="0" smtClean="0"/>
              <a:t> </a:t>
            </a:r>
            <a:r>
              <a:rPr lang="nb-NO" sz="1200" dirty="0" err="1" smtClean="0"/>
              <a:t>other</a:t>
            </a:r>
            <a:r>
              <a:rPr lang="nb-NO" sz="1200" dirty="0" smtClean="0"/>
              <a:t> </a:t>
            </a:r>
            <a:r>
              <a:rPr lang="nb-NO" sz="1200" dirty="0" err="1" smtClean="0"/>
              <a:t>libraries</a:t>
            </a:r>
            <a:r>
              <a:rPr lang="nb-NO" sz="1200" dirty="0" smtClean="0"/>
              <a:t>)</a:t>
            </a:r>
          </a:p>
          <a:p>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5</a:t>
            </a:fld>
            <a:endParaRPr lang="en-US"/>
          </a:p>
        </p:txBody>
      </p:sp>
    </p:spTree>
    <p:extLst>
      <p:ext uri="{BB962C8B-B14F-4D97-AF65-F5344CB8AC3E}">
        <p14:creationId xmlns:p14="http://schemas.microsoft.com/office/powerpoint/2010/main" val="3487059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smtClean="0"/>
              <a:t>Bruce </a:t>
            </a:r>
            <a:r>
              <a:rPr lang="en-US" dirty="0" err="1" smtClean="0"/>
              <a:t>Schneier</a:t>
            </a:r>
            <a:r>
              <a:rPr lang="en-US" dirty="0" smtClean="0"/>
              <a:t>:</a:t>
            </a:r>
            <a:r>
              <a:rPr lang="en-US" baseline="0" dirty="0" smtClean="0"/>
              <a:t> </a:t>
            </a:r>
            <a:r>
              <a:rPr lang="en-US" dirty="0" smtClean="0"/>
              <a:t>http://www.theguardian.com/world/2013/sep/05/nsa-how-to-remain-secure-surveillance</a:t>
            </a:r>
            <a:r>
              <a:rPr lang="en-US" baseline="0" dirty="0" smtClean="0"/>
              <a:t> </a:t>
            </a:r>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38</a:t>
            </a:fld>
            <a:endParaRPr lang="en-US"/>
          </a:p>
        </p:txBody>
      </p:sp>
    </p:spTree>
    <p:extLst>
      <p:ext uri="{BB962C8B-B14F-4D97-AF65-F5344CB8AC3E}">
        <p14:creationId xmlns:p14="http://schemas.microsoft.com/office/powerpoint/2010/main" val="3101058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smtClean="0"/>
              <a:t>Bruce </a:t>
            </a:r>
            <a:r>
              <a:rPr lang="en-US" dirty="0" err="1" smtClean="0"/>
              <a:t>Schneier</a:t>
            </a:r>
            <a:r>
              <a:rPr lang="en-US" dirty="0" smtClean="0"/>
              <a:t>:</a:t>
            </a:r>
            <a:r>
              <a:rPr lang="en-US" baseline="0" dirty="0" smtClean="0"/>
              <a:t> </a:t>
            </a:r>
            <a:r>
              <a:rPr lang="en-US" dirty="0" smtClean="0"/>
              <a:t>http://www.theguardian.com/world/2013/sep/05/nsa-how-to-remain-secure-surveillance</a:t>
            </a:r>
            <a:r>
              <a:rPr lang="en-US" baseline="0" dirty="0" smtClean="0"/>
              <a:t> </a:t>
            </a:r>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39</a:t>
            </a:fld>
            <a:endParaRPr lang="en-US"/>
          </a:p>
        </p:txBody>
      </p:sp>
    </p:spTree>
    <p:extLst>
      <p:ext uri="{BB962C8B-B14F-4D97-AF65-F5344CB8AC3E}">
        <p14:creationId xmlns:p14="http://schemas.microsoft.com/office/powerpoint/2010/main" val="31010583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US"/>
          </a:p>
        </p:txBody>
      </p:sp>
      <p:sp>
        <p:nvSpPr>
          <p:cNvPr id="4" name="Plassholder for lysbildenummer 3"/>
          <p:cNvSpPr>
            <a:spLocks noGrp="1"/>
          </p:cNvSpPr>
          <p:nvPr>
            <p:ph type="sldNum" sz="quarter" idx="10"/>
          </p:nvPr>
        </p:nvSpPr>
        <p:spPr/>
        <p:txBody>
          <a:bodyPr/>
          <a:lstStyle/>
          <a:p>
            <a:fld id="{41B7B45A-FC7E-4E3B-9C91-48DDD068CA33}" type="slidenum">
              <a:rPr lang="en-US" smtClean="0"/>
              <a:t>40</a:t>
            </a:fld>
            <a:endParaRPr lang="en-US"/>
          </a:p>
        </p:txBody>
      </p:sp>
    </p:spTree>
    <p:extLst>
      <p:ext uri="{BB962C8B-B14F-4D97-AF65-F5344CB8AC3E}">
        <p14:creationId xmlns:p14="http://schemas.microsoft.com/office/powerpoint/2010/main" val="1613653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smtClean="0"/>
              <a:t>Bruce </a:t>
            </a:r>
            <a:r>
              <a:rPr lang="en-US" dirty="0" err="1" smtClean="0"/>
              <a:t>Schneier</a:t>
            </a:r>
            <a:r>
              <a:rPr lang="en-US" dirty="0" smtClean="0"/>
              <a:t>:</a:t>
            </a:r>
            <a:r>
              <a:rPr lang="en-US" baseline="0" dirty="0" smtClean="0"/>
              <a:t> </a:t>
            </a:r>
            <a:r>
              <a:rPr lang="en-US" dirty="0" smtClean="0"/>
              <a:t>http://www.theguardian.com/world/2013/sep/05/nsa-how-to-remain-secure-surveillance</a:t>
            </a:r>
            <a:r>
              <a:rPr lang="en-US" baseline="0" dirty="0" smtClean="0"/>
              <a:t> </a:t>
            </a:r>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41</a:t>
            </a:fld>
            <a:endParaRPr lang="en-US"/>
          </a:p>
        </p:txBody>
      </p:sp>
    </p:spTree>
    <p:extLst>
      <p:ext uri="{BB962C8B-B14F-4D97-AF65-F5344CB8AC3E}">
        <p14:creationId xmlns:p14="http://schemas.microsoft.com/office/powerpoint/2010/main" val="3101058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US"/>
          </a:p>
        </p:txBody>
      </p:sp>
      <p:sp>
        <p:nvSpPr>
          <p:cNvPr id="4" name="Plassholder for lysbildenummer 3"/>
          <p:cNvSpPr>
            <a:spLocks noGrp="1"/>
          </p:cNvSpPr>
          <p:nvPr>
            <p:ph type="sldNum" sz="quarter" idx="10"/>
          </p:nvPr>
        </p:nvSpPr>
        <p:spPr/>
        <p:txBody>
          <a:bodyPr/>
          <a:lstStyle/>
          <a:p>
            <a:fld id="{41B7B45A-FC7E-4E3B-9C91-48DDD068CA33}" type="slidenum">
              <a:rPr lang="en-US" smtClean="0"/>
              <a:t>42</a:t>
            </a:fld>
            <a:endParaRPr lang="en-US"/>
          </a:p>
        </p:txBody>
      </p:sp>
    </p:spTree>
    <p:extLst>
      <p:ext uri="{BB962C8B-B14F-4D97-AF65-F5344CB8AC3E}">
        <p14:creationId xmlns:p14="http://schemas.microsoft.com/office/powerpoint/2010/main" val="1613653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lvl="1"/>
            <a:endParaRPr lang="en-US" dirty="0" smtClean="0"/>
          </a:p>
          <a:p>
            <a:pPr lvl="1"/>
            <a:endParaRPr lang="en-US" dirty="0" smtClean="0"/>
          </a:p>
          <a:p>
            <a:pPr lvl="1"/>
            <a:endParaRPr lang="en-US" dirty="0" smtClean="0"/>
          </a:p>
          <a:p>
            <a:pPr lvl="1"/>
            <a:endParaRPr lang="en-US" dirty="0" smtClean="0"/>
          </a:p>
          <a:p>
            <a:pPr lvl="1"/>
            <a:r>
              <a:rPr lang="en-US" dirty="0" smtClean="0"/>
              <a:t>Backup of</a:t>
            </a:r>
            <a:r>
              <a:rPr lang="en-US" baseline="0" dirty="0" smtClean="0"/>
              <a:t> slide material:</a:t>
            </a:r>
            <a:endParaRPr lang="en-US" dirty="0" smtClean="0"/>
          </a:p>
          <a:p>
            <a:pPr lvl="1"/>
            <a:endParaRPr lang="en-US" dirty="0" smtClean="0"/>
          </a:p>
          <a:p>
            <a:pPr lvl="1"/>
            <a:r>
              <a:rPr lang="en-US" dirty="0" smtClean="0"/>
              <a:t>Anything in plaintext that passes through a network (e.g. telephone or Internet) can be collected.</a:t>
            </a:r>
          </a:p>
          <a:p>
            <a:pPr lvl="1"/>
            <a:endParaRPr lang="en-US" dirty="0" smtClean="0"/>
          </a:p>
          <a:p>
            <a:pPr lvl="1"/>
            <a:r>
              <a:rPr lang="en-US" dirty="0" smtClean="0"/>
              <a:t>Encryption can </a:t>
            </a:r>
          </a:p>
          <a:p>
            <a:pPr marL="548640" lvl="2" indent="0">
              <a:buNone/>
            </a:pPr>
            <a:endParaRPr lang="en-US" dirty="0" smtClean="0"/>
          </a:p>
          <a:p>
            <a:pPr lvl="1"/>
            <a:r>
              <a:rPr lang="en-US" dirty="0" smtClean="0"/>
              <a:t>Internet</a:t>
            </a:r>
          </a:p>
          <a:p>
            <a:pPr lvl="2"/>
            <a:r>
              <a:rPr lang="en-US" dirty="0" smtClean="0"/>
              <a:t>Anything in plaintext can be read if it passes a collection point.</a:t>
            </a:r>
          </a:p>
          <a:p>
            <a:pPr lvl="2"/>
            <a:r>
              <a:rPr lang="en-US" dirty="0" smtClean="0"/>
              <a:t>Encrypted data can protect confidentiality</a:t>
            </a:r>
          </a:p>
          <a:p>
            <a:pPr lvl="3"/>
            <a:r>
              <a:rPr lang="en-US" dirty="0" smtClean="0"/>
              <a:t>Some data can still be read</a:t>
            </a:r>
          </a:p>
          <a:p>
            <a:pPr lvl="4"/>
            <a:r>
              <a:rPr lang="en-US" dirty="0" smtClean="0"/>
              <a:t>Connection data (internet / phone) </a:t>
            </a:r>
          </a:p>
          <a:p>
            <a:pPr lvl="3"/>
            <a:r>
              <a:rPr lang="en-US" dirty="0" smtClean="0"/>
              <a:t>Store for years and decipher if very </a:t>
            </a:r>
            <a:r>
              <a:rPr lang="en-US" dirty="0" err="1" smtClean="0"/>
              <a:t>very</a:t>
            </a:r>
            <a:r>
              <a:rPr lang="en-US" dirty="0" smtClean="0"/>
              <a:t> important</a:t>
            </a:r>
          </a:p>
          <a:p>
            <a:pPr lvl="3"/>
            <a:r>
              <a:rPr lang="en-US" dirty="0" smtClean="0"/>
              <a:t>Still option for deciphering of endpoints</a:t>
            </a:r>
          </a:p>
          <a:p>
            <a:pPr lvl="3"/>
            <a:r>
              <a:rPr lang="en-US" dirty="0" smtClean="0"/>
              <a:t>Difficult, not always bother doing anything with it</a:t>
            </a:r>
          </a:p>
          <a:p>
            <a:pPr lvl="3"/>
            <a:endParaRPr lang="en-US" dirty="0" smtClean="0"/>
          </a:p>
          <a:p>
            <a:pPr lvl="2"/>
            <a:endParaRPr lang="en-US" dirty="0" smtClean="0"/>
          </a:p>
          <a:p>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51</a:t>
            </a:fld>
            <a:endParaRPr lang="en-US"/>
          </a:p>
        </p:txBody>
      </p:sp>
    </p:spTree>
    <p:extLst>
      <p:ext uri="{BB962C8B-B14F-4D97-AF65-F5344CB8AC3E}">
        <p14:creationId xmlns:p14="http://schemas.microsoft.com/office/powerpoint/2010/main" val="1181255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56304A30-F171-4814-A38B-FEBFF537A427}" type="slidenum">
              <a:rPr lang="en-GB" smtClean="0"/>
              <a:t>11</a:t>
            </a:fld>
            <a:endParaRPr lang="en-GB"/>
          </a:p>
        </p:txBody>
      </p:sp>
    </p:spTree>
    <p:extLst>
      <p:ext uri="{BB962C8B-B14F-4D97-AF65-F5344CB8AC3E}">
        <p14:creationId xmlns:p14="http://schemas.microsoft.com/office/powerpoint/2010/main" val="55488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US"/>
          </a:p>
        </p:txBody>
      </p:sp>
      <p:sp>
        <p:nvSpPr>
          <p:cNvPr id="4" name="Plassholder for lysbildenummer 3"/>
          <p:cNvSpPr>
            <a:spLocks noGrp="1"/>
          </p:cNvSpPr>
          <p:nvPr>
            <p:ph type="sldNum" sz="quarter" idx="10"/>
          </p:nvPr>
        </p:nvSpPr>
        <p:spPr/>
        <p:txBody>
          <a:bodyPr/>
          <a:lstStyle/>
          <a:p>
            <a:fld id="{41B7B45A-FC7E-4E3B-9C91-48DDD068CA33}" type="slidenum">
              <a:rPr lang="en-US" smtClean="0"/>
              <a:t>31</a:t>
            </a:fld>
            <a:endParaRPr lang="en-US"/>
          </a:p>
        </p:txBody>
      </p:sp>
    </p:spTree>
    <p:extLst>
      <p:ext uri="{BB962C8B-B14F-4D97-AF65-F5344CB8AC3E}">
        <p14:creationId xmlns:p14="http://schemas.microsoft.com/office/powerpoint/2010/main" val="1613653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smtClean="0"/>
              <a:t>Bruce </a:t>
            </a:r>
            <a:r>
              <a:rPr lang="en-US" dirty="0" err="1" smtClean="0"/>
              <a:t>Schneier</a:t>
            </a:r>
            <a:r>
              <a:rPr lang="en-US" dirty="0" smtClean="0"/>
              <a:t>:</a:t>
            </a:r>
            <a:r>
              <a:rPr lang="en-US" baseline="0" dirty="0" smtClean="0"/>
              <a:t> </a:t>
            </a:r>
            <a:r>
              <a:rPr lang="en-US" dirty="0" smtClean="0"/>
              <a:t>http://www.theguardian.com/world/2013/sep/05/nsa-how-to-remain-secure-surveillance</a:t>
            </a:r>
            <a:r>
              <a:rPr lang="en-US" baseline="0" dirty="0" smtClean="0"/>
              <a:t> </a:t>
            </a:r>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32</a:t>
            </a:fld>
            <a:endParaRPr lang="en-US"/>
          </a:p>
        </p:txBody>
      </p:sp>
    </p:spTree>
    <p:extLst>
      <p:ext uri="{BB962C8B-B14F-4D97-AF65-F5344CB8AC3E}">
        <p14:creationId xmlns:p14="http://schemas.microsoft.com/office/powerpoint/2010/main" val="3101058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US"/>
          </a:p>
        </p:txBody>
      </p:sp>
      <p:sp>
        <p:nvSpPr>
          <p:cNvPr id="4" name="Plassholder for lysbildenummer 3"/>
          <p:cNvSpPr>
            <a:spLocks noGrp="1"/>
          </p:cNvSpPr>
          <p:nvPr>
            <p:ph type="sldNum" sz="quarter" idx="10"/>
          </p:nvPr>
        </p:nvSpPr>
        <p:spPr/>
        <p:txBody>
          <a:bodyPr/>
          <a:lstStyle/>
          <a:p>
            <a:fld id="{41B7B45A-FC7E-4E3B-9C91-48DDD068CA33}" type="slidenum">
              <a:rPr lang="en-US" smtClean="0"/>
              <a:t>33</a:t>
            </a:fld>
            <a:endParaRPr lang="en-US"/>
          </a:p>
        </p:txBody>
      </p:sp>
    </p:spTree>
    <p:extLst>
      <p:ext uri="{BB962C8B-B14F-4D97-AF65-F5344CB8AC3E}">
        <p14:creationId xmlns:p14="http://schemas.microsoft.com/office/powerpoint/2010/main" val="1613653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smtClean="0"/>
              <a:t>Bruce </a:t>
            </a:r>
            <a:r>
              <a:rPr lang="en-US" dirty="0" err="1" smtClean="0"/>
              <a:t>Schneier</a:t>
            </a:r>
            <a:r>
              <a:rPr lang="en-US" dirty="0" smtClean="0"/>
              <a:t>:</a:t>
            </a:r>
            <a:r>
              <a:rPr lang="en-US" baseline="0" dirty="0" smtClean="0"/>
              <a:t> </a:t>
            </a:r>
            <a:r>
              <a:rPr lang="en-US" dirty="0" smtClean="0"/>
              <a:t>http://www.theguardian.com/world/2013/sep/05/nsa-how-to-remain-secure-surveillance</a:t>
            </a:r>
            <a:r>
              <a:rPr lang="en-US" baseline="0" dirty="0" smtClean="0"/>
              <a:t> </a:t>
            </a:r>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34</a:t>
            </a:fld>
            <a:endParaRPr lang="en-US"/>
          </a:p>
        </p:txBody>
      </p:sp>
    </p:spTree>
    <p:extLst>
      <p:ext uri="{BB962C8B-B14F-4D97-AF65-F5344CB8AC3E}">
        <p14:creationId xmlns:p14="http://schemas.microsoft.com/office/powerpoint/2010/main" val="3101058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US"/>
          </a:p>
        </p:txBody>
      </p:sp>
      <p:sp>
        <p:nvSpPr>
          <p:cNvPr id="4" name="Plassholder for lysbildenummer 3"/>
          <p:cNvSpPr>
            <a:spLocks noGrp="1"/>
          </p:cNvSpPr>
          <p:nvPr>
            <p:ph type="sldNum" sz="quarter" idx="10"/>
          </p:nvPr>
        </p:nvSpPr>
        <p:spPr/>
        <p:txBody>
          <a:bodyPr/>
          <a:lstStyle/>
          <a:p>
            <a:fld id="{41B7B45A-FC7E-4E3B-9C91-48DDD068CA33}" type="slidenum">
              <a:rPr lang="en-US" smtClean="0"/>
              <a:t>35</a:t>
            </a:fld>
            <a:endParaRPr lang="en-US"/>
          </a:p>
        </p:txBody>
      </p:sp>
    </p:spTree>
    <p:extLst>
      <p:ext uri="{BB962C8B-B14F-4D97-AF65-F5344CB8AC3E}">
        <p14:creationId xmlns:p14="http://schemas.microsoft.com/office/powerpoint/2010/main" val="1613653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smtClean="0"/>
              <a:t>Bruce </a:t>
            </a:r>
            <a:r>
              <a:rPr lang="en-US" dirty="0" err="1" smtClean="0"/>
              <a:t>Schneier</a:t>
            </a:r>
            <a:r>
              <a:rPr lang="en-US" dirty="0" smtClean="0"/>
              <a:t>:</a:t>
            </a:r>
            <a:r>
              <a:rPr lang="en-US" baseline="0" dirty="0" smtClean="0"/>
              <a:t> </a:t>
            </a:r>
            <a:r>
              <a:rPr lang="en-US" dirty="0" smtClean="0"/>
              <a:t>http://www.theguardian.com/world/2013/sep/05/nsa-how-to-remain-secure-surveillance</a:t>
            </a:r>
            <a:r>
              <a:rPr lang="en-US" baseline="0" dirty="0" smtClean="0"/>
              <a:t> </a:t>
            </a:r>
            <a:endParaRPr lang="en-US" dirty="0"/>
          </a:p>
        </p:txBody>
      </p:sp>
      <p:sp>
        <p:nvSpPr>
          <p:cNvPr id="4" name="Plassholder for lysbildenummer 3"/>
          <p:cNvSpPr>
            <a:spLocks noGrp="1"/>
          </p:cNvSpPr>
          <p:nvPr>
            <p:ph type="sldNum" sz="quarter" idx="10"/>
          </p:nvPr>
        </p:nvSpPr>
        <p:spPr/>
        <p:txBody>
          <a:bodyPr/>
          <a:lstStyle/>
          <a:p>
            <a:fld id="{41B7B45A-FC7E-4E3B-9C91-48DDD068CA33}" type="slidenum">
              <a:rPr lang="en-US" smtClean="0"/>
              <a:t>36</a:t>
            </a:fld>
            <a:endParaRPr lang="en-US"/>
          </a:p>
        </p:txBody>
      </p:sp>
    </p:spTree>
    <p:extLst>
      <p:ext uri="{BB962C8B-B14F-4D97-AF65-F5344CB8AC3E}">
        <p14:creationId xmlns:p14="http://schemas.microsoft.com/office/powerpoint/2010/main" val="3101058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US"/>
          </a:p>
        </p:txBody>
      </p:sp>
      <p:sp>
        <p:nvSpPr>
          <p:cNvPr id="4" name="Plassholder for lysbildenummer 3"/>
          <p:cNvSpPr>
            <a:spLocks noGrp="1"/>
          </p:cNvSpPr>
          <p:nvPr>
            <p:ph type="sldNum" sz="quarter" idx="10"/>
          </p:nvPr>
        </p:nvSpPr>
        <p:spPr/>
        <p:txBody>
          <a:bodyPr/>
          <a:lstStyle/>
          <a:p>
            <a:fld id="{41B7B45A-FC7E-4E3B-9C91-48DDD068CA33}" type="slidenum">
              <a:rPr lang="en-US" smtClean="0"/>
              <a:t>37</a:t>
            </a:fld>
            <a:endParaRPr lang="en-US"/>
          </a:p>
        </p:txBody>
      </p:sp>
    </p:spTree>
    <p:extLst>
      <p:ext uri="{BB962C8B-B14F-4D97-AF65-F5344CB8AC3E}">
        <p14:creationId xmlns:p14="http://schemas.microsoft.com/office/powerpoint/2010/main" val="161365323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2.wmf"/><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slideMaster" Target="../slideMasters/slideMaster1.xml"/><Relationship Id="rId4" Type="http://schemas.openxmlformats.org/officeDocument/2006/relationships/tags" Target="../tags/tag27.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slideMaster" Target="../slideMasters/slideMaster1.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5.xml"/><Relationship Id="rId1" Type="http://schemas.openxmlformats.org/officeDocument/2006/relationships/tags" Target="../tags/tag34.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6.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3" name="Grafik 12"/>
          <p:cNvPicPr>
            <a:picLocks/>
          </p:cNvPicPr>
          <p:nvPr userDrawn="1">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 Box 8"/>
          <p:cNvSpPr txBox="1">
            <a:spLocks noChangeArrowheads="1"/>
          </p:cNvSpPr>
          <p:nvPr>
            <p:custDataLst>
              <p:tags r:id="rId2"/>
            </p:custDataLst>
          </p:nvPr>
        </p:nvSpPr>
        <p:spPr bwMode="auto">
          <a:xfrm>
            <a:off x="663575" y="5026025"/>
            <a:ext cx="5541963"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72000" rIns="72000" bIns="72000"/>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1400" smtClean="0"/>
              <a:t>Horw</a:t>
            </a:r>
            <a:endParaRPr lang="de-CH" sz="1400" dirty="0" smtClean="0"/>
          </a:p>
        </p:txBody>
      </p:sp>
      <p:sp>
        <p:nvSpPr>
          <p:cNvPr id="6" name="Text Box 14"/>
          <p:cNvSpPr txBox="1">
            <a:spLocks noChangeArrowheads="1"/>
          </p:cNvSpPr>
          <p:nvPr>
            <p:custDataLst>
              <p:tags r:id="rId3"/>
            </p:custDataLst>
          </p:nvPr>
        </p:nvSpPr>
        <p:spPr bwMode="auto">
          <a:xfrm>
            <a:off x="627063" y="3725863"/>
            <a:ext cx="11304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1400" smtClean="0"/>
              <a:t>Informatik</a:t>
            </a:r>
            <a:endParaRPr lang="de-CH" sz="1400" dirty="0" smtClean="0"/>
          </a:p>
        </p:txBody>
      </p:sp>
      <p:sp>
        <p:nvSpPr>
          <p:cNvPr id="7" name="Text Box 15"/>
          <p:cNvSpPr txBox="1">
            <a:spLocks noChangeArrowheads="1"/>
          </p:cNvSpPr>
          <p:nvPr>
            <p:custDataLst>
              <p:tags r:id="rId4"/>
            </p:custDataLst>
          </p:nvPr>
        </p:nvSpPr>
        <p:spPr bwMode="auto">
          <a:xfrm>
            <a:off x="638175" y="3925888"/>
            <a:ext cx="307327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1400" b="1" smtClean="0"/>
              <a:t>Prof. Dr. Bernhard Hämmerli</a:t>
            </a:r>
            <a:endParaRPr lang="de-CH" sz="1400" b="1" dirty="0" smtClean="0"/>
          </a:p>
        </p:txBody>
      </p:sp>
      <p:sp>
        <p:nvSpPr>
          <p:cNvPr id="8" name="Text Box 16"/>
          <p:cNvSpPr txBox="1">
            <a:spLocks noChangeArrowheads="1"/>
          </p:cNvSpPr>
          <p:nvPr>
            <p:custDataLst>
              <p:tags r:id="rId5"/>
            </p:custDataLst>
          </p:nvPr>
        </p:nvSpPr>
        <p:spPr bwMode="auto">
          <a:xfrm>
            <a:off x="633413" y="4124325"/>
            <a:ext cx="18251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1400" smtClean="0"/>
              <a:t>Dozent Informatik</a:t>
            </a:r>
            <a:endParaRPr lang="de-CH" sz="1400" dirty="0" smtClean="0"/>
          </a:p>
        </p:txBody>
      </p:sp>
      <p:sp>
        <p:nvSpPr>
          <p:cNvPr id="9" name="Text Box 17"/>
          <p:cNvSpPr txBox="1">
            <a:spLocks noChangeArrowheads="1"/>
          </p:cNvSpPr>
          <p:nvPr>
            <p:custDataLst>
              <p:tags r:id="rId6"/>
            </p:custDataLst>
          </p:nvPr>
        </p:nvSpPr>
        <p:spPr bwMode="auto">
          <a:xfrm>
            <a:off x="644525" y="4498975"/>
            <a:ext cx="88036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1400" smtClean="0"/>
              <a:t>T direkt</a:t>
            </a:r>
            <a:endParaRPr lang="de-CH" sz="1400" dirty="0" smtClean="0"/>
          </a:p>
        </p:txBody>
      </p:sp>
      <p:sp>
        <p:nvSpPr>
          <p:cNvPr id="10" name="Text Box 18"/>
          <p:cNvSpPr txBox="1">
            <a:spLocks noChangeArrowheads="1"/>
          </p:cNvSpPr>
          <p:nvPr>
            <p:custDataLst>
              <p:tags r:id="rId7"/>
            </p:custDataLst>
          </p:nvPr>
        </p:nvSpPr>
        <p:spPr bwMode="auto">
          <a:xfrm>
            <a:off x="1463675" y="4492625"/>
            <a:ext cx="18341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1400" smtClean="0"/>
              <a:t>+41 41 310 59 18</a:t>
            </a:r>
            <a:endParaRPr lang="de-CH" sz="1400" dirty="0" smtClean="0"/>
          </a:p>
        </p:txBody>
      </p:sp>
      <p:sp>
        <p:nvSpPr>
          <p:cNvPr id="11" name="Text Box 19"/>
          <p:cNvSpPr txBox="1">
            <a:spLocks noChangeArrowheads="1"/>
          </p:cNvSpPr>
          <p:nvPr>
            <p:custDataLst>
              <p:tags r:id="rId8"/>
            </p:custDataLst>
          </p:nvPr>
        </p:nvSpPr>
        <p:spPr bwMode="auto">
          <a:xfrm>
            <a:off x="642938" y="4676775"/>
            <a:ext cx="285526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1400" smtClean="0"/>
              <a:t>bernhard.haemmerli@hslu.ch</a:t>
            </a:r>
            <a:endParaRPr lang="de-CH" sz="1400" dirty="0" smtClean="0"/>
          </a:p>
        </p:txBody>
      </p:sp>
      <p:sp>
        <p:nvSpPr>
          <p:cNvPr id="3074" name="Rectangle 2"/>
          <p:cNvSpPr>
            <a:spLocks noGrp="1" noChangeArrowheads="1"/>
          </p:cNvSpPr>
          <p:nvPr>
            <p:ph type="ctrTitle"/>
            <p:custDataLst>
              <p:tags r:id="rId9"/>
            </p:custDataLst>
          </p:nvPr>
        </p:nvSpPr>
        <p:spPr>
          <a:xfrm>
            <a:off x="647700" y="2060575"/>
            <a:ext cx="5541963" cy="1296988"/>
          </a:xfrm>
        </p:spPr>
        <p:txBody>
          <a:bodyPr anchor="t"/>
          <a:lstStyle>
            <a:lvl1pPr>
              <a:lnSpc>
                <a:spcPts val="2800"/>
              </a:lnSpc>
              <a:defRPr sz="1900"/>
            </a:lvl1pPr>
          </a:lstStyle>
          <a:p>
            <a:pPr lvl="0"/>
            <a:r>
              <a:rPr lang="de-CH" noProof="0" dirty="0" smtClean="0"/>
              <a:t>Click </a:t>
            </a:r>
            <a:r>
              <a:rPr lang="de-CH" noProof="0" dirty="0" err="1" smtClean="0"/>
              <a:t>to</a:t>
            </a:r>
            <a:r>
              <a:rPr lang="de-CH" noProof="0" dirty="0" smtClean="0"/>
              <a:t> </a:t>
            </a:r>
            <a:r>
              <a:rPr lang="de-CH" noProof="0" dirty="0" err="1" smtClean="0"/>
              <a:t>edit</a:t>
            </a:r>
            <a:r>
              <a:rPr lang="de-CH" noProof="0" dirty="0" smtClean="0"/>
              <a:t> Master title style</a:t>
            </a:r>
          </a:p>
        </p:txBody>
      </p:sp>
      <p:sp>
        <p:nvSpPr>
          <p:cNvPr id="3084" name="Rectangle 12"/>
          <p:cNvSpPr>
            <a:spLocks noGrp="1" noChangeArrowheads="1"/>
          </p:cNvSpPr>
          <p:nvPr>
            <p:ph type="subTitle" sz="quarter" idx="1"/>
            <p:custDataLst>
              <p:tags r:id="rId10"/>
            </p:custDataLst>
          </p:nvPr>
        </p:nvSpPr>
        <p:spPr>
          <a:xfrm>
            <a:off x="647700" y="5383213"/>
            <a:ext cx="6300788" cy="1020762"/>
          </a:xfrm>
        </p:spPr>
        <p:txBody>
          <a:bodyPr/>
          <a:lstStyle>
            <a:lvl1pPr marL="0" indent="0">
              <a:lnSpc>
                <a:spcPts val="1800"/>
              </a:lnSpc>
              <a:buFontTx/>
              <a:buNone/>
              <a:defRPr sz="1400"/>
            </a:lvl1pPr>
          </a:lstStyle>
          <a:p>
            <a:pPr lvl="0"/>
            <a:r>
              <a:rPr lang="de-CH" noProof="0" dirty="0" smtClean="0"/>
              <a:t>Click </a:t>
            </a:r>
            <a:r>
              <a:rPr lang="de-CH" noProof="0" dirty="0" err="1" smtClean="0"/>
              <a:t>to</a:t>
            </a:r>
            <a:r>
              <a:rPr lang="de-CH" noProof="0" dirty="0" smtClean="0"/>
              <a:t> </a:t>
            </a:r>
            <a:r>
              <a:rPr lang="de-CH" noProof="0" dirty="0" err="1" smtClean="0"/>
              <a:t>edit</a:t>
            </a:r>
            <a:r>
              <a:rPr lang="de-CH" noProof="0" dirty="0" smtClean="0"/>
              <a:t> Master </a:t>
            </a:r>
            <a:r>
              <a:rPr lang="de-CH" noProof="0" dirty="0" err="1" smtClean="0"/>
              <a:t>subtitle</a:t>
            </a:r>
            <a:r>
              <a:rPr lang="de-CH" noProof="0" dirty="0" smtClean="0"/>
              <a:t> style</a:t>
            </a:r>
          </a:p>
        </p:txBody>
      </p:sp>
      <p:sp>
        <p:nvSpPr>
          <p:cNvPr id="12" name="Rectangle 9"/>
          <p:cNvSpPr>
            <a:spLocks noGrp="1" noChangeArrowheads="1"/>
          </p:cNvSpPr>
          <p:nvPr>
            <p:ph type="dt" sz="half" idx="10"/>
            <p:custDataLst>
              <p:tags r:id="rId11"/>
            </p:custDataLst>
          </p:nvPr>
        </p:nvSpPr>
        <p:spPr bwMode="auto">
          <a:xfrm>
            <a:off x="1425575" y="5029200"/>
            <a:ext cx="5541963" cy="28733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00" tIns="72000" rIns="72000" bIns="72000" numCol="1" anchor="t" anchorCtr="0" compatLnSpc="1">
            <a:prstTxWarp prst="textNoShape">
              <a:avLst/>
            </a:prstTxWarp>
          </a:bodyPr>
          <a:lstStyle>
            <a:lvl1pPr>
              <a:defRPr sz="1400"/>
            </a:lvl1pPr>
          </a:lstStyle>
          <a:p>
            <a:pPr>
              <a:defRPr/>
            </a:pPr>
            <a:fld id="{CBDA82D5-AEE0-4513-8BED-0F055194FA54}" type="datetime1">
              <a:rPr lang="de-CH" smtClean="0"/>
              <a:pPr>
                <a:defRPr/>
              </a:pPr>
              <a:t>06.06.2014</a:t>
            </a:fld>
            <a:endParaRPr lang="de-CH" dirty="0"/>
          </a:p>
        </p:txBody>
      </p:sp>
    </p:spTree>
    <p:extLst>
      <p:ext uri="{BB962C8B-B14F-4D97-AF65-F5344CB8AC3E}">
        <p14:creationId xmlns:p14="http://schemas.microsoft.com/office/powerpoint/2010/main" val="1169979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Vertical Text Placeholder 2"/>
          <p:cNvSpPr>
            <a:spLocks noGrp="1"/>
          </p:cNvSpPr>
          <p:nvPr>
            <p:ph type="body" orient="vert" idx="1"/>
            <p:custDataLst>
              <p:tags r:id="rId2"/>
            </p:custDataLst>
          </p:nvPr>
        </p:nvSpPr>
        <p:spPr/>
        <p:txBody>
          <a:bodyPr vert="eaVert"/>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4" name="Rectangle 6"/>
          <p:cNvSpPr>
            <a:spLocks noGrp="1" noChangeArrowheads="1"/>
          </p:cNvSpPr>
          <p:nvPr>
            <p:ph type="sldNum" sz="quarter" idx="10"/>
            <p:custDataLst>
              <p:tags r:id="rId3"/>
            </p:custDataLst>
          </p:nvPr>
        </p:nvSpPr>
        <p:spPr>
          <a:ln/>
        </p:spPr>
        <p:txBody>
          <a:bodyPr/>
          <a:lstStyle>
            <a:lvl1pPr>
              <a:defRPr/>
            </a:lvl1pPr>
          </a:lstStyle>
          <a:p>
            <a:pPr>
              <a:defRPr/>
            </a:pPr>
            <a:fld id="{775D1AF3-2876-46CF-AE7B-C8DB3BA18B24}"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672394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6775450" y="692150"/>
            <a:ext cx="2041525" cy="5191125"/>
          </a:xfrm>
        </p:spPr>
        <p:txBody>
          <a:bodyPr vert="eaVert"/>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Vertical Text Placeholder 2"/>
          <p:cNvSpPr>
            <a:spLocks noGrp="1"/>
          </p:cNvSpPr>
          <p:nvPr>
            <p:ph type="body" orient="vert" idx="1"/>
            <p:custDataLst>
              <p:tags r:id="rId2"/>
            </p:custDataLst>
          </p:nvPr>
        </p:nvSpPr>
        <p:spPr>
          <a:xfrm>
            <a:off x="647700" y="692150"/>
            <a:ext cx="5975350" cy="5191125"/>
          </a:xfrm>
        </p:spPr>
        <p:txBody>
          <a:bodyPr vert="eaVert"/>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4" name="Rectangle 6"/>
          <p:cNvSpPr>
            <a:spLocks noGrp="1" noChangeArrowheads="1"/>
          </p:cNvSpPr>
          <p:nvPr>
            <p:ph type="sldNum" sz="quarter" idx="10"/>
            <p:custDataLst>
              <p:tags r:id="rId3"/>
            </p:custDataLst>
          </p:nvPr>
        </p:nvSpPr>
        <p:spPr>
          <a:ln/>
        </p:spPr>
        <p:txBody>
          <a:bodyPr/>
          <a:lstStyle>
            <a:lvl1pPr>
              <a:defRPr/>
            </a:lvl1pPr>
          </a:lstStyle>
          <a:p>
            <a:pPr>
              <a:defRPr/>
            </a:pPr>
            <a:fld id="{79C9E0DB-682E-40C5-B0A3-47F44F6D8C1D}"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4277960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Content Placeholder 2"/>
          <p:cNvSpPr>
            <a:spLocks noGrp="1"/>
          </p:cNvSpPr>
          <p:nvPr>
            <p:ph idx="1"/>
            <p:custDataLst>
              <p:tags r:id="rId2"/>
            </p:custDataLst>
          </p:nvPr>
        </p:nvSpPr>
        <p:spPr/>
        <p:txBody>
          <a:body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4" name="Rectangle 6"/>
          <p:cNvSpPr>
            <a:spLocks noGrp="1" noChangeArrowheads="1"/>
          </p:cNvSpPr>
          <p:nvPr>
            <p:ph type="sldNum" sz="quarter" idx="10"/>
            <p:custDataLst>
              <p:tags r:id="rId3"/>
            </p:custDataLst>
          </p:nvPr>
        </p:nvSpPr>
        <p:spPr>
          <a:ln/>
        </p:spPr>
        <p:txBody>
          <a:bodyPr/>
          <a:lstStyle>
            <a:lvl1pPr>
              <a:defRPr/>
            </a:lvl1pPr>
          </a:lstStyle>
          <a:p>
            <a:pPr>
              <a:defRPr/>
            </a:pPr>
            <a:fld id="{AB43F446-01A6-40D5-A745-FEDBB5ED9DA8}"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2150717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22313" y="4406900"/>
            <a:ext cx="7772400" cy="1362075"/>
          </a:xfrm>
        </p:spPr>
        <p:txBody>
          <a:bodyPr anchor="t"/>
          <a:lstStyle>
            <a:lvl1pPr algn="l">
              <a:defRPr sz="4000" b="1" cap="all"/>
            </a:lvl1p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Text Placeholder 2"/>
          <p:cNvSpPr>
            <a:spLocks noGrp="1"/>
          </p:cNvSpPr>
          <p:nvPr>
            <p:ph type="body" idx="1"/>
            <p:custDataLst>
              <p:tags r:id="rId2"/>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p:txBody>
      </p:sp>
      <p:sp>
        <p:nvSpPr>
          <p:cNvPr id="4" name="Rectangle 6"/>
          <p:cNvSpPr>
            <a:spLocks noGrp="1" noChangeArrowheads="1"/>
          </p:cNvSpPr>
          <p:nvPr>
            <p:ph type="sldNum" sz="quarter" idx="10"/>
            <p:custDataLst>
              <p:tags r:id="rId3"/>
            </p:custDataLst>
          </p:nvPr>
        </p:nvSpPr>
        <p:spPr>
          <a:ln/>
        </p:spPr>
        <p:txBody>
          <a:bodyPr/>
          <a:lstStyle>
            <a:lvl1pPr>
              <a:defRPr/>
            </a:lvl1pPr>
          </a:lstStyle>
          <a:p>
            <a:pPr>
              <a:defRPr/>
            </a:pPr>
            <a:fld id="{820FB886-C7A9-4B38-911E-DB9DDBF02C6F}"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3448396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Content Placeholder 2"/>
          <p:cNvSpPr>
            <a:spLocks noGrp="1"/>
          </p:cNvSpPr>
          <p:nvPr>
            <p:ph sz="half" idx="1"/>
            <p:custDataLst>
              <p:tags r:id="rId2"/>
            </p:custDataLst>
          </p:nvPr>
        </p:nvSpPr>
        <p:spPr>
          <a:xfrm>
            <a:off x="647700" y="1798638"/>
            <a:ext cx="4008438" cy="4084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4" name="Content Placeholder 3"/>
          <p:cNvSpPr>
            <a:spLocks noGrp="1"/>
          </p:cNvSpPr>
          <p:nvPr>
            <p:ph sz="half" idx="2"/>
            <p:custDataLst>
              <p:tags r:id="rId3"/>
            </p:custDataLst>
          </p:nvPr>
        </p:nvSpPr>
        <p:spPr>
          <a:xfrm>
            <a:off x="4808538" y="1798638"/>
            <a:ext cx="4008437" cy="4084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5" name="Rectangle 6"/>
          <p:cNvSpPr>
            <a:spLocks noGrp="1" noChangeArrowheads="1"/>
          </p:cNvSpPr>
          <p:nvPr>
            <p:ph type="sldNum" sz="quarter" idx="10"/>
            <p:custDataLst>
              <p:tags r:id="rId4"/>
            </p:custDataLst>
          </p:nvPr>
        </p:nvSpPr>
        <p:spPr>
          <a:ln/>
        </p:spPr>
        <p:txBody>
          <a:bodyPr/>
          <a:lstStyle>
            <a:lvl1pPr>
              <a:defRPr/>
            </a:lvl1pPr>
          </a:lstStyle>
          <a:p>
            <a:pPr>
              <a:defRPr/>
            </a:pPr>
            <a:fld id="{12C07531-EE93-4847-8803-E126FEE4E3ED}"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255389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4638"/>
            <a:ext cx="8229600" cy="1143000"/>
          </a:xfrm>
        </p:spPr>
        <p:txBody>
          <a:bodyPr/>
          <a:lstStyle>
            <a:lvl1pPr>
              <a:defRPr/>
            </a:lvl1p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Text Placeholder 2"/>
          <p:cNvSpPr>
            <a:spLocks noGrp="1"/>
          </p:cNvSpPr>
          <p:nvPr>
            <p:ph type="body" idx="1"/>
            <p:custDataLst>
              <p:tags r:id="rId2"/>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p:txBody>
      </p:sp>
      <p:sp>
        <p:nvSpPr>
          <p:cNvPr id="4" name="Content Placeholder 3"/>
          <p:cNvSpPr>
            <a:spLocks noGrp="1"/>
          </p:cNvSpPr>
          <p:nvPr>
            <p:ph sz="half" idx="2"/>
            <p:custDataLst>
              <p:tags r:id="rId3"/>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5" name="Text Placeholder 4"/>
          <p:cNvSpPr>
            <a:spLocks noGrp="1"/>
          </p:cNvSpPr>
          <p:nvPr>
            <p:ph type="body" sz="quarter" idx="3"/>
            <p:custDataLst>
              <p:tags r:id="rId4"/>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p:txBody>
      </p:sp>
      <p:sp>
        <p:nvSpPr>
          <p:cNvPr id="6" name="Content Placeholder 5"/>
          <p:cNvSpPr>
            <a:spLocks noGrp="1"/>
          </p:cNvSpPr>
          <p:nvPr>
            <p:ph sz="quarter" idx="4"/>
            <p:custDataLst>
              <p:tags r:id="rId5"/>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7" name="Rectangle 6"/>
          <p:cNvSpPr>
            <a:spLocks noGrp="1" noChangeArrowheads="1"/>
          </p:cNvSpPr>
          <p:nvPr>
            <p:ph type="sldNum" sz="quarter" idx="10"/>
            <p:custDataLst>
              <p:tags r:id="rId6"/>
            </p:custDataLst>
          </p:nvPr>
        </p:nvSpPr>
        <p:spPr>
          <a:ln/>
        </p:spPr>
        <p:txBody>
          <a:bodyPr/>
          <a:lstStyle>
            <a:lvl1pPr>
              <a:defRPr/>
            </a:lvl1pPr>
          </a:lstStyle>
          <a:p>
            <a:pPr>
              <a:defRPr/>
            </a:pPr>
            <a:fld id="{7C138DE1-510D-4F80-90CD-F85D734671A0}"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2753787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Rectangle 6"/>
          <p:cNvSpPr>
            <a:spLocks noGrp="1" noChangeArrowheads="1"/>
          </p:cNvSpPr>
          <p:nvPr>
            <p:ph type="sldNum" sz="quarter" idx="10"/>
            <p:custDataLst>
              <p:tags r:id="rId2"/>
            </p:custDataLst>
          </p:nvPr>
        </p:nvSpPr>
        <p:spPr>
          <a:ln/>
        </p:spPr>
        <p:txBody>
          <a:bodyPr/>
          <a:lstStyle>
            <a:lvl1pPr>
              <a:defRPr/>
            </a:lvl1pPr>
          </a:lstStyle>
          <a:p>
            <a:pPr>
              <a:defRPr/>
            </a:pPr>
            <a:fld id="{2A71F048-9355-4981-AC15-9781A664E24D}"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1956606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custDataLst>
              <p:tags r:id="rId1"/>
            </p:custDataLst>
          </p:nvPr>
        </p:nvSpPr>
        <p:spPr>
          <a:ln/>
        </p:spPr>
        <p:txBody>
          <a:bodyPr/>
          <a:lstStyle>
            <a:lvl1pPr>
              <a:defRPr/>
            </a:lvl1pPr>
          </a:lstStyle>
          <a:p>
            <a:pPr>
              <a:defRPr/>
            </a:pPr>
            <a:fld id="{06B17B3F-F5BF-4761-B5B8-8B49E8F31E75}"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2496357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3050"/>
            <a:ext cx="3008313" cy="1162050"/>
          </a:xfrm>
        </p:spPr>
        <p:txBody>
          <a:bodyPr/>
          <a:lstStyle>
            <a:lvl1pPr algn="l">
              <a:defRPr sz="2000" b="1"/>
            </a:lvl1p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Content Placeholder 2"/>
          <p:cNvSpPr>
            <a:spLocks noGrp="1"/>
          </p:cNvSpPr>
          <p:nvPr>
            <p:ph idx="1"/>
            <p:custDataLst>
              <p:tags r:id="rId2"/>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a:p>
            <a:pPr lvl="1"/>
            <a:r>
              <a:rPr lang="de-CH" dirty="0" smtClean="0"/>
              <a:t>Second </a:t>
            </a:r>
            <a:r>
              <a:rPr lang="de-CH" dirty="0" err="1" smtClean="0"/>
              <a:t>level</a:t>
            </a:r>
            <a:endParaRPr lang="de-CH" dirty="0" smtClean="0"/>
          </a:p>
          <a:p>
            <a:pPr lvl="2"/>
            <a:r>
              <a:rPr lang="de-CH" dirty="0" smtClean="0"/>
              <a:t>Third </a:t>
            </a:r>
            <a:r>
              <a:rPr lang="de-CH" dirty="0" err="1" smtClean="0"/>
              <a:t>level</a:t>
            </a:r>
            <a:endParaRPr lang="de-CH" dirty="0" smtClean="0"/>
          </a:p>
          <a:p>
            <a:pPr lvl="3"/>
            <a:r>
              <a:rPr lang="de-CH" dirty="0" err="1" smtClean="0"/>
              <a:t>Fourth</a:t>
            </a:r>
            <a:r>
              <a:rPr lang="de-CH" dirty="0" smtClean="0"/>
              <a:t> </a:t>
            </a:r>
            <a:r>
              <a:rPr lang="de-CH" dirty="0" err="1" smtClean="0"/>
              <a:t>level</a:t>
            </a:r>
            <a:endParaRPr lang="de-CH" dirty="0" smtClean="0"/>
          </a:p>
          <a:p>
            <a:pPr lvl="4"/>
            <a:r>
              <a:rPr lang="de-CH" dirty="0" err="1" smtClean="0"/>
              <a:t>Fifth</a:t>
            </a:r>
            <a:r>
              <a:rPr lang="de-CH" dirty="0" smtClean="0"/>
              <a:t> </a:t>
            </a:r>
            <a:r>
              <a:rPr lang="de-CH" dirty="0" err="1" smtClean="0"/>
              <a:t>level</a:t>
            </a:r>
            <a:endParaRPr lang="de-CH" dirty="0"/>
          </a:p>
        </p:txBody>
      </p:sp>
      <p:sp>
        <p:nvSpPr>
          <p:cNvPr id="4" name="Text Placeholder 3"/>
          <p:cNvSpPr>
            <a:spLocks noGrp="1"/>
          </p:cNvSpPr>
          <p:nvPr>
            <p:ph type="body" sz="half" idx="2"/>
            <p:custDataLst>
              <p:tags r:id="rId3"/>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p:txBody>
      </p:sp>
      <p:sp>
        <p:nvSpPr>
          <p:cNvPr id="5" name="Rectangle 6"/>
          <p:cNvSpPr>
            <a:spLocks noGrp="1" noChangeArrowheads="1"/>
          </p:cNvSpPr>
          <p:nvPr>
            <p:ph type="sldNum" sz="quarter" idx="10"/>
            <p:custDataLst>
              <p:tags r:id="rId4"/>
            </p:custDataLst>
          </p:nvPr>
        </p:nvSpPr>
        <p:spPr>
          <a:ln/>
        </p:spPr>
        <p:txBody>
          <a:bodyPr/>
          <a:lstStyle>
            <a:lvl1pPr>
              <a:defRPr/>
            </a:lvl1pPr>
          </a:lstStyle>
          <a:p>
            <a:pPr>
              <a:defRPr/>
            </a:pPr>
            <a:fld id="{36096099-161D-45B5-B072-F64BA4A77062}"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1718304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792288" y="4800600"/>
            <a:ext cx="5486400" cy="566738"/>
          </a:xfrm>
        </p:spPr>
        <p:txBody>
          <a:bodyPr/>
          <a:lstStyle>
            <a:lvl1pPr algn="l">
              <a:defRPr sz="2000" b="1"/>
            </a:lvl1pPr>
          </a:lstStyle>
          <a:p>
            <a:r>
              <a:rPr lang="de-CH" dirty="0" smtClean="0"/>
              <a:t>Click </a:t>
            </a:r>
            <a:r>
              <a:rPr lang="de-CH" dirty="0" err="1" smtClean="0"/>
              <a:t>to</a:t>
            </a:r>
            <a:r>
              <a:rPr lang="de-CH" dirty="0" smtClean="0"/>
              <a:t> </a:t>
            </a:r>
            <a:r>
              <a:rPr lang="de-CH" dirty="0" err="1" smtClean="0"/>
              <a:t>edit</a:t>
            </a:r>
            <a:r>
              <a:rPr lang="de-CH" dirty="0" smtClean="0"/>
              <a:t> Master title style</a:t>
            </a:r>
            <a:endParaRPr lang="de-CH"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CH" noProof="0" smtClean="0"/>
          </a:p>
        </p:txBody>
      </p:sp>
      <p:sp>
        <p:nvSpPr>
          <p:cNvPr id="4" name="Text Placeholder 3"/>
          <p:cNvSpPr>
            <a:spLocks noGrp="1"/>
          </p:cNvSpPr>
          <p:nvPr>
            <p:ph type="body" sz="half" idx="2"/>
            <p:custDataLst>
              <p:tags r:id="rId2"/>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dirty="0" smtClean="0"/>
              <a:t>Click </a:t>
            </a:r>
            <a:r>
              <a:rPr lang="de-CH" dirty="0" err="1" smtClean="0"/>
              <a:t>to</a:t>
            </a:r>
            <a:r>
              <a:rPr lang="de-CH" dirty="0" smtClean="0"/>
              <a:t> </a:t>
            </a:r>
            <a:r>
              <a:rPr lang="de-CH" dirty="0" err="1" smtClean="0"/>
              <a:t>edit</a:t>
            </a:r>
            <a:r>
              <a:rPr lang="de-CH" dirty="0" smtClean="0"/>
              <a:t> Master </a:t>
            </a:r>
            <a:r>
              <a:rPr lang="de-CH" dirty="0" err="1" smtClean="0"/>
              <a:t>text</a:t>
            </a:r>
            <a:r>
              <a:rPr lang="de-CH" dirty="0" smtClean="0"/>
              <a:t> </a:t>
            </a:r>
            <a:r>
              <a:rPr lang="de-CH" dirty="0" err="1" smtClean="0"/>
              <a:t>styles</a:t>
            </a:r>
            <a:endParaRPr lang="de-CH" dirty="0" smtClean="0"/>
          </a:p>
        </p:txBody>
      </p:sp>
      <p:sp>
        <p:nvSpPr>
          <p:cNvPr id="5" name="Rectangle 6"/>
          <p:cNvSpPr>
            <a:spLocks noGrp="1" noChangeArrowheads="1"/>
          </p:cNvSpPr>
          <p:nvPr>
            <p:ph type="sldNum" sz="quarter" idx="10"/>
            <p:custDataLst>
              <p:tags r:id="rId3"/>
            </p:custDataLst>
          </p:nvPr>
        </p:nvSpPr>
        <p:spPr>
          <a:ln/>
        </p:spPr>
        <p:txBody>
          <a:bodyPr/>
          <a:lstStyle>
            <a:lvl1pPr>
              <a:defRPr/>
            </a:lvl1pPr>
          </a:lstStyle>
          <a:p>
            <a:pPr>
              <a:defRPr/>
            </a:pPr>
            <a:fld id="{14359795-0FC9-4706-AB7D-56BBFEB5985B}" type="slidenum">
              <a:rPr lang="de-CH" smtClean="0"/>
              <a:pPr>
                <a:defRPr/>
              </a:pPr>
              <a:t>‹Nr.›</a:t>
            </a:fld>
            <a:r>
              <a:rPr lang="de-CH" dirty="0"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1185465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Grafik 2"/>
          <p:cNvPicPr>
            <a:picLocks/>
          </p:cNvPicPr>
          <p:nvPr userDrawn="1">
            <p:custDataLst>
              <p:tags r:id="rId13"/>
            </p:custDataLst>
          </p:nvPr>
        </p:nvPicPr>
        <p:blipFill>
          <a:blip r:embed="rId18"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27" name="Rectangle 2"/>
          <p:cNvSpPr>
            <a:spLocks noGrp="1" noChangeArrowheads="1"/>
          </p:cNvSpPr>
          <p:nvPr>
            <p:ph type="title"/>
            <p:custDataLst>
              <p:tags r:id="rId14"/>
            </p:custDataLst>
          </p:nvPr>
        </p:nvSpPr>
        <p:spPr bwMode="auto">
          <a:xfrm>
            <a:off x="647700" y="692150"/>
            <a:ext cx="8169275"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00" tIns="72000" rIns="72000" bIns="72000" numCol="1" anchor="b" anchorCtr="0" compatLnSpc="1">
            <a:prstTxWarp prst="textNoShape">
              <a:avLst/>
            </a:prstTxWarp>
          </a:bodyPr>
          <a:lstStyle/>
          <a:p>
            <a:pPr lvl="0"/>
            <a:r>
              <a:rPr lang="de-CH" altLang="de-DE" dirty="0" smtClean="0"/>
              <a:t>Click </a:t>
            </a:r>
            <a:r>
              <a:rPr lang="de-CH" altLang="de-DE" dirty="0" err="1" smtClean="0"/>
              <a:t>to</a:t>
            </a:r>
            <a:r>
              <a:rPr lang="de-CH" altLang="de-DE" dirty="0" smtClean="0"/>
              <a:t> </a:t>
            </a:r>
            <a:r>
              <a:rPr lang="de-CH" altLang="de-DE" dirty="0" err="1" smtClean="0"/>
              <a:t>edit</a:t>
            </a:r>
            <a:r>
              <a:rPr lang="de-CH" altLang="de-DE" dirty="0" smtClean="0"/>
              <a:t> Master title style</a:t>
            </a:r>
          </a:p>
        </p:txBody>
      </p:sp>
      <p:sp>
        <p:nvSpPr>
          <p:cNvPr id="1028" name="Rectangle 3"/>
          <p:cNvSpPr>
            <a:spLocks noGrp="1" noChangeArrowheads="1"/>
          </p:cNvSpPr>
          <p:nvPr>
            <p:ph type="body" idx="1"/>
            <p:custDataLst>
              <p:tags r:id="rId15"/>
            </p:custDataLst>
          </p:nvPr>
        </p:nvSpPr>
        <p:spPr bwMode="auto">
          <a:xfrm>
            <a:off x="647700" y="1798638"/>
            <a:ext cx="8169275" cy="408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00" tIns="72000" rIns="72000" bIns="72000" numCol="1" anchor="t" anchorCtr="0" compatLnSpc="1">
            <a:prstTxWarp prst="textNoShape">
              <a:avLst/>
            </a:prstTxWarp>
          </a:bodyPr>
          <a:lstStyle/>
          <a:p>
            <a:pPr lvl="0"/>
            <a:r>
              <a:rPr lang="de-CH" altLang="de-DE" dirty="0" smtClean="0"/>
              <a:t>Click </a:t>
            </a:r>
            <a:r>
              <a:rPr lang="de-CH" altLang="de-DE" dirty="0" err="1" smtClean="0"/>
              <a:t>to</a:t>
            </a:r>
            <a:r>
              <a:rPr lang="de-CH" altLang="de-DE" dirty="0" smtClean="0"/>
              <a:t> </a:t>
            </a:r>
            <a:r>
              <a:rPr lang="de-CH" altLang="de-DE" dirty="0" err="1" smtClean="0"/>
              <a:t>edit</a:t>
            </a:r>
            <a:r>
              <a:rPr lang="de-CH" altLang="de-DE" dirty="0" smtClean="0"/>
              <a:t> Master </a:t>
            </a:r>
            <a:r>
              <a:rPr lang="de-CH" altLang="de-DE" dirty="0" err="1" smtClean="0"/>
              <a:t>text</a:t>
            </a:r>
            <a:r>
              <a:rPr lang="de-CH" altLang="de-DE" dirty="0" smtClean="0"/>
              <a:t> </a:t>
            </a:r>
            <a:r>
              <a:rPr lang="de-CH" altLang="de-DE" dirty="0" err="1" smtClean="0"/>
              <a:t>styles</a:t>
            </a:r>
            <a:endParaRPr lang="de-CH" altLang="de-DE" dirty="0" smtClean="0"/>
          </a:p>
          <a:p>
            <a:pPr lvl="1"/>
            <a:r>
              <a:rPr lang="de-CH" altLang="de-DE" dirty="0" smtClean="0"/>
              <a:t>Second </a:t>
            </a:r>
            <a:r>
              <a:rPr lang="de-CH" altLang="de-DE" dirty="0" err="1" smtClean="0"/>
              <a:t>level</a:t>
            </a:r>
            <a:endParaRPr lang="de-CH" altLang="de-DE" dirty="0" smtClean="0"/>
          </a:p>
          <a:p>
            <a:pPr lvl="2"/>
            <a:r>
              <a:rPr lang="de-CH" altLang="de-DE" dirty="0" smtClean="0"/>
              <a:t>Third </a:t>
            </a:r>
            <a:r>
              <a:rPr lang="de-CH" altLang="de-DE" dirty="0" err="1" smtClean="0"/>
              <a:t>level</a:t>
            </a:r>
            <a:endParaRPr lang="de-CH" altLang="de-DE" dirty="0" smtClean="0"/>
          </a:p>
          <a:p>
            <a:pPr lvl="3"/>
            <a:r>
              <a:rPr lang="de-CH" altLang="de-DE" dirty="0" err="1" smtClean="0"/>
              <a:t>Fourth</a:t>
            </a:r>
            <a:r>
              <a:rPr lang="de-CH" altLang="de-DE" dirty="0" smtClean="0"/>
              <a:t> </a:t>
            </a:r>
            <a:r>
              <a:rPr lang="de-CH" altLang="de-DE" dirty="0" err="1" smtClean="0"/>
              <a:t>level</a:t>
            </a:r>
            <a:endParaRPr lang="de-CH" altLang="de-DE" dirty="0" smtClean="0"/>
          </a:p>
          <a:p>
            <a:pPr lvl="4"/>
            <a:r>
              <a:rPr lang="de-CH" altLang="de-DE" dirty="0" err="1" smtClean="0"/>
              <a:t>Fifth</a:t>
            </a:r>
            <a:r>
              <a:rPr lang="de-CH" altLang="de-DE" dirty="0" smtClean="0"/>
              <a:t> </a:t>
            </a:r>
            <a:r>
              <a:rPr lang="de-CH" altLang="de-DE" dirty="0" err="1" smtClean="0"/>
              <a:t>level</a:t>
            </a:r>
            <a:endParaRPr lang="de-CH" altLang="de-DE" dirty="0" smtClean="0"/>
          </a:p>
        </p:txBody>
      </p:sp>
      <p:sp>
        <p:nvSpPr>
          <p:cNvPr id="1029" name="Text Box 9"/>
          <p:cNvSpPr txBox="1">
            <a:spLocks noChangeArrowheads="1"/>
          </p:cNvSpPr>
          <p:nvPr>
            <p:custDataLst>
              <p:tags r:id="rId16"/>
            </p:custDataLst>
          </p:nvPr>
        </p:nvSpPr>
        <p:spPr bwMode="auto">
          <a:xfrm>
            <a:off x="642938" y="6454775"/>
            <a:ext cx="2705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72000" rIns="72000" bIns="72000"/>
          <a:lstStyle>
            <a:lvl1pPr eaLnBrk="0" hangingPunct="0">
              <a:defRPr sz="1900">
                <a:solidFill>
                  <a:schemeClr val="tx1"/>
                </a:solidFill>
                <a:latin typeface="Verdana" pitchFamily="34" charset="0"/>
              </a:defRPr>
            </a:lvl1pPr>
            <a:lvl2pPr marL="742950" indent="-285750" eaLnBrk="0" hangingPunct="0">
              <a:defRPr sz="1900">
                <a:solidFill>
                  <a:schemeClr val="tx1"/>
                </a:solidFill>
                <a:latin typeface="Verdana" pitchFamily="34" charset="0"/>
              </a:defRPr>
            </a:lvl2pPr>
            <a:lvl3pPr marL="1143000" indent="-228600" eaLnBrk="0" hangingPunct="0">
              <a:defRPr sz="1900">
                <a:solidFill>
                  <a:schemeClr val="tx1"/>
                </a:solidFill>
                <a:latin typeface="Verdana" pitchFamily="34" charset="0"/>
              </a:defRPr>
            </a:lvl3pPr>
            <a:lvl4pPr marL="1600200" indent="-228600" eaLnBrk="0" hangingPunct="0">
              <a:defRPr sz="1900">
                <a:solidFill>
                  <a:schemeClr val="tx1"/>
                </a:solidFill>
                <a:latin typeface="Verdana" pitchFamily="34" charset="0"/>
              </a:defRPr>
            </a:lvl4pPr>
            <a:lvl5pPr marL="2057400" indent="-228600" eaLnBrk="0" hangingPunct="0">
              <a:defRPr sz="1900">
                <a:solidFill>
                  <a:schemeClr val="tx1"/>
                </a:solidFill>
                <a:latin typeface="Verdana" pitchFamily="34" charset="0"/>
              </a:defRPr>
            </a:lvl5pPr>
            <a:lvl6pPr marL="2514600" indent="-228600" eaLnBrk="0" fontAlgn="base" hangingPunct="0">
              <a:spcBef>
                <a:spcPct val="0"/>
              </a:spcBef>
              <a:spcAft>
                <a:spcPct val="0"/>
              </a:spcAft>
              <a:defRPr sz="1900">
                <a:solidFill>
                  <a:schemeClr val="tx1"/>
                </a:solidFill>
                <a:latin typeface="Verdana" pitchFamily="34" charset="0"/>
              </a:defRPr>
            </a:lvl6pPr>
            <a:lvl7pPr marL="2971800" indent="-228600" eaLnBrk="0" fontAlgn="base" hangingPunct="0">
              <a:spcBef>
                <a:spcPct val="0"/>
              </a:spcBef>
              <a:spcAft>
                <a:spcPct val="0"/>
              </a:spcAft>
              <a:defRPr sz="1900">
                <a:solidFill>
                  <a:schemeClr val="tx1"/>
                </a:solidFill>
                <a:latin typeface="Verdana" pitchFamily="34" charset="0"/>
              </a:defRPr>
            </a:lvl7pPr>
            <a:lvl8pPr marL="3429000" indent="-228600" eaLnBrk="0" fontAlgn="base" hangingPunct="0">
              <a:spcBef>
                <a:spcPct val="0"/>
              </a:spcBef>
              <a:spcAft>
                <a:spcPct val="0"/>
              </a:spcAft>
              <a:defRPr sz="1900">
                <a:solidFill>
                  <a:schemeClr val="tx1"/>
                </a:solidFill>
                <a:latin typeface="Verdana" pitchFamily="34" charset="0"/>
              </a:defRPr>
            </a:lvl8pPr>
            <a:lvl9pPr marL="3886200" indent="-228600" eaLnBrk="0" fontAlgn="base" hangingPunct="0">
              <a:spcBef>
                <a:spcPct val="0"/>
              </a:spcBef>
              <a:spcAft>
                <a:spcPct val="0"/>
              </a:spcAft>
              <a:defRPr sz="1900">
                <a:solidFill>
                  <a:schemeClr val="tx1"/>
                </a:solidFill>
                <a:latin typeface="Verdana" pitchFamily="34" charset="0"/>
              </a:defRPr>
            </a:lvl9pPr>
          </a:lstStyle>
          <a:p>
            <a:pPr eaLnBrk="1" hangingPunct="1">
              <a:defRPr/>
            </a:pPr>
            <a:r>
              <a:rPr lang="de-CH" sz="700" smtClean="0"/>
              <a:t>Folie</a:t>
            </a:r>
            <a:endParaRPr lang="de-CH" sz="700" dirty="0" smtClean="0"/>
          </a:p>
        </p:txBody>
      </p:sp>
      <p:sp>
        <p:nvSpPr>
          <p:cNvPr id="1030" name="Rectangle 6"/>
          <p:cNvSpPr>
            <a:spLocks noGrp="1" noChangeArrowheads="1"/>
          </p:cNvSpPr>
          <p:nvPr>
            <p:ph type="sldNum" sz="quarter" idx="4"/>
            <p:custDataLst>
              <p:tags r:id="rId17"/>
            </p:custDataLst>
          </p:nvPr>
        </p:nvSpPr>
        <p:spPr bwMode="auto">
          <a:xfrm>
            <a:off x="1089025" y="6453188"/>
            <a:ext cx="7918450" cy="40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00" tIns="72000" rIns="72000" bIns="72000" numCol="1" anchor="t" anchorCtr="0" compatLnSpc="1">
            <a:prstTxWarp prst="textNoShape">
              <a:avLst/>
            </a:prstTxWarp>
          </a:bodyPr>
          <a:lstStyle>
            <a:lvl1pPr>
              <a:defRPr sz="700"/>
            </a:lvl1pPr>
          </a:lstStyle>
          <a:p>
            <a:pPr>
              <a:defRPr/>
            </a:pPr>
            <a:fld id="{45198645-4722-47E2-B1AD-DEF0A1A3A6C4}" type="slidenum">
              <a:rPr lang="de-CH" smtClean="0"/>
              <a:pPr>
                <a:defRPr/>
              </a:pPr>
              <a:t>‹Nr.›</a:t>
            </a:fld>
            <a:r>
              <a:rPr lang="de-CH" dirty="0" smtClean="0"/>
              <a:t>, </a:t>
            </a:r>
            <a:fld id="{0483D060-B025-4ACE-962A-23BAB8DEC0FD}" type="datetime1">
              <a:rPr lang="de-CH" smtClean="0"/>
              <a:pPr>
                <a:defRPr/>
              </a:pPr>
              <a:t>06.06.2014</a:t>
            </a:fld>
            <a:endParaRPr lang="de-CH" dirty="0"/>
          </a:p>
        </p:txBody>
      </p:sp>
    </p:spTree>
  </p:cSld>
  <p:clrMap bg1="lt1" tx1="dk1" bg2="lt2" tx2="dk2" accent1="accent1" accent2="accent2" accent3="accent3" accent4="accent4" accent5="accent5" accent6="accent6" hlink="hlink" folHlink="folHlink"/>
  <p:sldLayoutIdLst>
    <p:sldLayoutId id="2147483707"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hdr="0" ftr="0"/>
  <p:txStyles>
    <p:titleStyle>
      <a:lvl1pPr algn="l" rtl="0" eaLnBrk="0" fontAlgn="base" hangingPunct="0">
        <a:spcBef>
          <a:spcPct val="0"/>
        </a:spcBef>
        <a:spcAft>
          <a:spcPct val="0"/>
        </a:spcAft>
        <a:defRPr sz="1600" b="1">
          <a:solidFill>
            <a:schemeClr val="tx2"/>
          </a:solidFill>
          <a:latin typeface="+mj-lt"/>
          <a:ea typeface="+mj-ea"/>
          <a:cs typeface="+mj-cs"/>
        </a:defRPr>
      </a:lvl1pPr>
      <a:lvl2pPr algn="l" rtl="0" eaLnBrk="0" fontAlgn="base" hangingPunct="0">
        <a:spcBef>
          <a:spcPct val="0"/>
        </a:spcBef>
        <a:spcAft>
          <a:spcPct val="0"/>
        </a:spcAft>
        <a:defRPr sz="1600" b="1">
          <a:solidFill>
            <a:schemeClr val="tx2"/>
          </a:solidFill>
          <a:latin typeface="Verdana" pitchFamily="34" charset="0"/>
        </a:defRPr>
      </a:lvl2pPr>
      <a:lvl3pPr algn="l" rtl="0" eaLnBrk="0" fontAlgn="base" hangingPunct="0">
        <a:spcBef>
          <a:spcPct val="0"/>
        </a:spcBef>
        <a:spcAft>
          <a:spcPct val="0"/>
        </a:spcAft>
        <a:defRPr sz="1600" b="1">
          <a:solidFill>
            <a:schemeClr val="tx2"/>
          </a:solidFill>
          <a:latin typeface="Verdana" pitchFamily="34" charset="0"/>
        </a:defRPr>
      </a:lvl3pPr>
      <a:lvl4pPr algn="l" rtl="0" eaLnBrk="0" fontAlgn="base" hangingPunct="0">
        <a:spcBef>
          <a:spcPct val="0"/>
        </a:spcBef>
        <a:spcAft>
          <a:spcPct val="0"/>
        </a:spcAft>
        <a:defRPr sz="1600" b="1">
          <a:solidFill>
            <a:schemeClr val="tx2"/>
          </a:solidFill>
          <a:latin typeface="Verdana" pitchFamily="34" charset="0"/>
        </a:defRPr>
      </a:lvl4pPr>
      <a:lvl5pPr algn="l" rtl="0" eaLnBrk="0" fontAlgn="base" hangingPunct="0">
        <a:spcBef>
          <a:spcPct val="0"/>
        </a:spcBef>
        <a:spcAft>
          <a:spcPct val="0"/>
        </a:spcAft>
        <a:defRPr sz="1600" b="1">
          <a:solidFill>
            <a:schemeClr val="tx2"/>
          </a:solidFill>
          <a:latin typeface="Verdana" pitchFamily="34" charset="0"/>
        </a:defRPr>
      </a:lvl5pPr>
      <a:lvl6pPr marL="457200" algn="l" rtl="0" fontAlgn="base">
        <a:spcBef>
          <a:spcPct val="0"/>
        </a:spcBef>
        <a:spcAft>
          <a:spcPct val="0"/>
        </a:spcAft>
        <a:defRPr sz="1600" b="1">
          <a:solidFill>
            <a:schemeClr val="tx2"/>
          </a:solidFill>
          <a:latin typeface="Verdana" pitchFamily="34" charset="0"/>
        </a:defRPr>
      </a:lvl6pPr>
      <a:lvl7pPr marL="914400" algn="l" rtl="0" fontAlgn="base">
        <a:spcBef>
          <a:spcPct val="0"/>
        </a:spcBef>
        <a:spcAft>
          <a:spcPct val="0"/>
        </a:spcAft>
        <a:defRPr sz="1600" b="1">
          <a:solidFill>
            <a:schemeClr val="tx2"/>
          </a:solidFill>
          <a:latin typeface="Verdana" pitchFamily="34" charset="0"/>
        </a:defRPr>
      </a:lvl7pPr>
      <a:lvl8pPr marL="1371600" algn="l" rtl="0" fontAlgn="base">
        <a:spcBef>
          <a:spcPct val="0"/>
        </a:spcBef>
        <a:spcAft>
          <a:spcPct val="0"/>
        </a:spcAft>
        <a:defRPr sz="1600" b="1">
          <a:solidFill>
            <a:schemeClr val="tx2"/>
          </a:solidFill>
          <a:latin typeface="Verdana" pitchFamily="34" charset="0"/>
        </a:defRPr>
      </a:lvl8pPr>
      <a:lvl9pPr marL="1828800" algn="l" rtl="0" fontAlgn="base">
        <a:spcBef>
          <a:spcPct val="0"/>
        </a:spcBef>
        <a:spcAft>
          <a:spcPct val="0"/>
        </a:spcAft>
        <a:defRPr sz="1600" b="1">
          <a:solidFill>
            <a:schemeClr val="tx2"/>
          </a:solidFill>
          <a:latin typeface="Verdana" pitchFamily="34" charset="0"/>
        </a:defRPr>
      </a:lvl9pPr>
    </p:titleStyle>
    <p:bodyStyle>
      <a:lvl1pPr marL="182563" indent="-182563" algn="l" rtl="0" eaLnBrk="0" fontAlgn="base" hangingPunct="0">
        <a:spcBef>
          <a:spcPct val="0"/>
        </a:spcBef>
        <a:spcAft>
          <a:spcPct val="0"/>
        </a:spcAft>
        <a:buChar char="-"/>
        <a:defRPr sz="1600">
          <a:solidFill>
            <a:schemeClr val="tx1"/>
          </a:solidFill>
          <a:latin typeface="+mn-lt"/>
          <a:ea typeface="+mn-ea"/>
          <a:cs typeface="+mn-cs"/>
        </a:defRPr>
      </a:lvl1pPr>
      <a:lvl2pPr marL="539750" indent="-192088" algn="l" rtl="0" eaLnBrk="0" fontAlgn="base" hangingPunct="0">
        <a:spcBef>
          <a:spcPct val="0"/>
        </a:spcBef>
        <a:spcAft>
          <a:spcPct val="0"/>
        </a:spcAft>
        <a:buChar char="-"/>
        <a:defRPr sz="1600">
          <a:solidFill>
            <a:schemeClr val="tx1"/>
          </a:solidFill>
          <a:latin typeface="+mn-lt"/>
        </a:defRPr>
      </a:lvl2pPr>
      <a:lvl3pPr marL="906463" indent="-192088" algn="l" rtl="0" eaLnBrk="0" fontAlgn="base" hangingPunct="0">
        <a:spcBef>
          <a:spcPct val="0"/>
        </a:spcBef>
        <a:spcAft>
          <a:spcPct val="0"/>
        </a:spcAft>
        <a:buChar char="-"/>
        <a:defRPr sz="1600">
          <a:solidFill>
            <a:schemeClr val="tx1"/>
          </a:solidFill>
          <a:latin typeface="+mn-lt"/>
        </a:defRPr>
      </a:lvl3pPr>
      <a:lvl4pPr marL="1262063" indent="-182563" algn="l" rtl="0" eaLnBrk="0" fontAlgn="base" hangingPunct="0">
        <a:spcBef>
          <a:spcPct val="0"/>
        </a:spcBef>
        <a:spcAft>
          <a:spcPct val="0"/>
        </a:spcAft>
        <a:buChar char="-"/>
        <a:defRPr sz="1600">
          <a:solidFill>
            <a:schemeClr val="tx1"/>
          </a:solidFill>
          <a:latin typeface="+mn-lt"/>
        </a:defRPr>
      </a:lvl4pPr>
      <a:lvl5pPr marL="1619250" indent="-182563" algn="l" rtl="0" eaLnBrk="0" fontAlgn="base" hangingPunct="0">
        <a:spcBef>
          <a:spcPct val="0"/>
        </a:spcBef>
        <a:spcAft>
          <a:spcPct val="0"/>
        </a:spcAft>
        <a:buChar char="-"/>
        <a:defRPr sz="1600">
          <a:solidFill>
            <a:schemeClr val="tx1"/>
          </a:solidFill>
          <a:latin typeface="+mn-lt"/>
        </a:defRPr>
      </a:lvl5pPr>
      <a:lvl6pPr marL="2076450" indent="-182563" algn="l" rtl="0" fontAlgn="base">
        <a:spcBef>
          <a:spcPct val="0"/>
        </a:spcBef>
        <a:spcAft>
          <a:spcPct val="0"/>
        </a:spcAft>
        <a:buChar char="-"/>
        <a:defRPr sz="1600">
          <a:solidFill>
            <a:schemeClr val="tx1"/>
          </a:solidFill>
          <a:latin typeface="+mn-lt"/>
        </a:defRPr>
      </a:lvl6pPr>
      <a:lvl7pPr marL="2533650" indent="-182563" algn="l" rtl="0" fontAlgn="base">
        <a:spcBef>
          <a:spcPct val="0"/>
        </a:spcBef>
        <a:spcAft>
          <a:spcPct val="0"/>
        </a:spcAft>
        <a:buChar char="-"/>
        <a:defRPr sz="1600">
          <a:solidFill>
            <a:schemeClr val="tx1"/>
          </a:solidFill>
          <a:latin typeface="+mn-lt"/>
        </a:defRPr>
      </a:lvl7pPr>
      <a:lvl8pPr marL="2990850" indent="-182563" algn="l" rtl="0" fontAlgn="base">
        <a:spcBef>
          <a:spcPct val="0"/>
        </a:spcBef>
        <a:spcAft>
          <a:spcPct val="0"/>
        </a:spcAft>
        <a:buChar char="-"/>
        <a:defRPr sz="1600">
          <a:solidFill>
            <a:schemeClr val="tx1"/>
          </a:solidFill>
          <a:latin typeface="+mn-lt"/>
        </a:defRPr>
      </a:lvl8pPr>
      <a:lvl9pPr marL="3448050" indent="-182563" algn="l" rtl="0" fontAlgn="base">
        <a:spcBef>
          <a:spcPct val="0"/>
        </a:spcBef>
        <a:spcAft>
          <a:spcPct val="0"/>
        </a:spcAft>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0.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oleObject" Target="../embeddings/oleObject1.bin"/><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images.defensetech.org/wp-content/uploads/2012/05/actel-proasic31.jpg" TargetMode="External"/><Relationship Id="rId3" Type="http://schemas.openxmlformats.org/officeDocument/2006/relationships/hyperlink" Target="http://www.cs.arizona.edu/~collberg/Teaching/466-566/2013/Resources/presentations/2012/topic1-final/slides.pdf" TargetMode="External"/><Relationship Id="rId7" Type="http://schemas.openxmlformats.org/officeDocument/2006/relationships/hyperlink" Target="http://www.toucan-system.com/research/blackhat2012_brossard_hardware_backdooring.pdf" TargetMode="External"/><Relationship Id="rId2" Type="http://schemas.openxmlformats.org/officeDocument/2006/relationships/hyperlink" Target="http://dl.acm.org/citation.cfm?id=777347" TargetMode="External"/><Relationship Id="rId1" Type="http://schemas.openxmlformats.org/officeDocument/2006/relationships/slideLayout" Target="../slideLayouts/slideLayout2.xml"/><Relationship Id="rId6" Type="http://schemas.openxmlformats.org/officeDocument/2006/relationships/hyperlink" Target="https://www.youtube.com/watch?v=yRxDvkKBMTc" TargetMode="External"/><Relationship Id="rId5" Type="http://schemas.openxmlformats.org/officeDocument/2006/relationships/hyperlink" Target="http://defensetech.org/2012/05/30/smoking-gun-proof-that-military-chips-from-china-are-infected/" TargetMode="External"/><Relationship Id="rId4" Type="http://schemas.openxmlformats.org/officeDocument/2006/relationships/hyperlink" Target="http://link.springer.com/chapter/10.1007/978-3-642-33027-8_2" TargetMode="External"/><Relationship Id="rId9"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hyperlink" Target="http://www.spiegel.de/international/germany/troublesome-trojans-firm-sought-to-install-spyware-via-faked-itunes-updates-a-799259.html" TargetMode="External"/><Relationship Id="rId2" Type="http://schemas.openxmlformats.org/officeDocument/2006/relationships/hyperlink" Target="http://info.baesystemsdetica.com/rs/baesystems/images/snake_whitepaper.pdf" TargetMode="External"/><Relationship Id="rId1" Type="http://schemas.openxmlformats.org/officeDocument/2006/relationships/slideLayout" Target="../slideLayouts/slideLayout2.xml"/><Relationship Id="rId5" Type="http://schemas.openxmlformats.org/officeDocument/2006/relationships/hyperlink" Target="http://blogs.wsj.com/digits/2011/11/21/surveillance-company-says-it-sent-fake-itunes-flash-updates-documents-show/" TargetMode="External"/><Relationship Id="rId4" Type="http://schemas.openxmlformats.org/officeDocument/2006/relationships/hyperlink" Target="http://www.bbc.com/news/technology-22372027"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theguardian.com/world/2013/sep/05/nsa-gchq-encryption-codes-security" TargetMode="External"/><Relationship Id="rId2" Type="http://schemas.openxmlformats.org/officeDocument/2006/relationships/hyperlink" Target="http://www.lancom-systems.de/presse/pressemitteilung/pressemitteilung/cebit-2014-kanzlerin-merkel-informiert-sich-bei-lancom-systems-ueber-hochsichere-router-made-in-germany/"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leaksource.files.wordpress.com/2013/12/nsa-ant-cottonomouth-iii.jpg" TargetMode="External"/><Relationship Id="rId2" Type="http://schemas.openxmlformats.org/officeDocument/2006/relationships/hyperlink" Target="https://citizenlab.org/2014/02/mapping-hacking-teams-untraceable-spyware/"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sciencedirect.com/science/article/pii/S1874548213000036?np=y"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intelreport.mandiant.com/Mandiant_APT1_Report.pdf" TargetMode="External"/><Relationship Id="rId2" Type="http://schemas.openxmlformats.org/officeDocument/2006/relationships/image" Target="../media/image13.png"/><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hyperlink" Target="https://community.norton.com/t5/Ask-Marian/Cyber-Security-Term-Watering-Hole-Attack/ba-p/1004915"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netgear.com/about/privacy-policy/" TargetMode="External"/><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washingtonpost.com/wp-srv/special/politics/prism-collection-documents/" TargetMode="External"/><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theguardian.com/world/interactive/2013/jul/31/nsa-xkeyscore-program-full-presentation" TargetMode="Externa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hyperlink" Target="http://www.theguardian.com/world/2013/jul/31/nsa-top-secret-program-online-data" TargetMode="External"/><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bigdata.csail.mit.edu/node/154" TargetMode="External"/><Relationship Id="rId2" Type="http://schemas.openxmlformats.org/officeDocument/2006/relationships/hyperlink" Target="http://www.theguardian.com/world/2014/mar/19/us-tech-giants-knew-nsa-data-collection-rajesh-de" TargetMode="External"/><Relationship Id="rId1" Type="http://schemas.openxmlformats.org/officeDocument/2006/relationships/slideLayout" Target="../slideLayouts/slideLayout2.xml"/><Relationship Id="rId5" Type="http://schemas.openxmlformats.org/officeDocument/2006/relationships/hyperlink" Target="http://www.washingtonpost.com/wp-srv/special/politics/prism-collection-documents/" TargetMode="External"/><Relationship Id="rId4" Type="http://schemas.openxmlformats.org/officeDocument/2006/relationships/hyperlink" Target="http://intelreport.mandiant.com/Mandiant_APT1_Report.pdf" TargetMode="External"/></Relationships>
</file>

<file path=ppt/slides/_rels/slide49.xml.rels><?xml version="1.0" encoding="UTF-8" standalone="yes"?>
<Relationships xmlns="http://schemas.openxmlformats.org/package/2006/relationships"><Relationship Id="rId2" Type="http://schemas.openxmlformats.org/officeDocument/2006/relationships/hyperlink" Target="http://www.hackingteam.it/index.php/remote-control-syste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dl.acm.org/citation.cfm?id=358210" TargetMode="External"/><Relationship Id="rId4" Type="http://schemas.openxmlformats.org/officeDocument/2006/relationships/hyperlink" Target="http://www.tenouk.com/ModuleW_files/ccompilerlinker001.png"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theguardian.com/world/2014/feb/27/gchq-nsa-webcam-images-internet-yahoo"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www.hackingteam.it/index.php/remote-control-system"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dt" sz="quarter" idx="10"/>
            <p:custDataLst>
              <p:tags r:id="rId1"/>
            </p:custDataLst>
          </p:nvPr>
        </p:nvSpPr>
        <p:spPr>
          <a:noFill/>
        </p:spPr>
        <p:txBody>
          <a:bodyPr/>
          <a:lstStyle>
            <a:lvl1pPr eaLnBrk="0" hangingPunct="0">
              <a:buChar char="-"/>
              <a:defRPr sz="1600">
                <a:solidFill>
                  <a:schemeClr val="tx1"/>
                </a:solidFill>
                <a:latin typeface="Verdana" pitchFamily="34" charset="0"/>
              </a:defRPr>
            </a:lvl1pPr>
            <a:lvl2pPr marL="742950" indent="-285750" eaLnBrk="0" hangingPunct="0">
              <a:buChar char="-"/>
              <a:defRPr sz="1600">
                <a:solidFill>
                  <a:schemeClr val="tx1"/>
                </a:solidFill>
                <a:latin typeface="Verdana" pitchFamily="34" charset="0"/>
              </a:defRPr>
            </a:lvl2pPr>
            <a:lvl3pPr marL="1143000" indent="-228600" eaLnBrk="0" hangingPunct="0">
              <a:buChar char="-"/>
              <a:defRPr sz="1600">
                <a:solidFill>
                  <a:schemeClr val="tx1"/>
                </a:solidFill>
                <a:latin typeface="Verdana" pitchFamily="34" charset="0"/>
              </a:defRPr>
            </a:lvl3pPr>
            <a:lvl4pPr marL="1600200" indent="-228600" eaLnBrk="0" hangingPunct="0">
              <a:buChar char="-"/>
              <a:defRPr sz="1600">
                <a:solidFill>
                  <a:schemeClr val="tx1"/>
                </a:solidFill>
                <a:latin typeface="Verdana" pitchFamily="34" charset="0"/>
              </a:defRPr>
            </a:lvl4pPr>
            <a:lvl5pPr marL="2057400" indent="-228600" eaLnBrk="0" hangingPunct="0">
              <a:buChar char="-"/>
              <a:defRPr sz="1600">
                <a:solidFill>
                  <a:schemeClr val="tx1"/>
                </a:solidFill>
                <a:latin typeface="Verdana" pitchFamily="34" charset="0"/>
              </a:defRPr>
            </a:lvl5pPr>
            <a:lvl6pPr marL="2514600" indent="-228600" eaLnBrk="0" fontAlgn="base" hangingPunct="0">
              <a:spcBef>
                <a:spcPct val="0"/>
              </a:spcBef>
              <a:spcAft>
                <a:spcPct val="0"/>
              </a:spcAft>
              <a:buChar char="-"/>
              <a:defRPr sz="1600">
                <a:solidFill>
                  <a:schemeClr val="tx1"/>
                </a:solidFill>
                <a:latin typeface="Verdana" pitchFamily="34" charset="0"/>
              </a:defRPr>
            </a:lvl6pPr>
            <a:lvl7pPr marL="2971800" indent="-228600" eaLnBrk="0" fontAlgn="base" hangingPunct="0">
              <a:spcBef>
                <a:spcPct val="0"/>
              </a:spcBef>
              <a:spcAft>
                <a:spcPct val="0"/>
              </a:spcAft>
              <a:buChar char="-"/>
              <a:defRPr sz="1600">
                <a:solidFill>
                  <a:schemeClr val="tx1"/>
                </a:solidFill>
                <a:latin typeface="Verdana" pitchFamily="34" charset="0"/>
              </a:defRPr>
            </a:lvl7pPr>
            <a:lvl8pPr marL="3429000" indent="-228600" eaLnBrk="0" fontAlgn="base" hangingPunct="0">
              <a:spcBef>
                <a:spcPct val="0"/>
              </a:spcBef>
              <a:spcAft>
                <a:spcPct val="0"/>
              </a:spcAft>
              <a:buChar char="-"/>
              <a:defRPr sz="1600">
                <a:solidFill>
                  <a:schemeClr val="tx1"/>
                </a:solidFill>
                <a:latin typeface="Verdana" pitchFamily="34" charset="0"/>
              </a:defRPr>
            </a:lvl8pPr>
            <a:lvl9pPr marL="3886200" indent="-228600" eaLnBrk="0" fontAlgn="base" hangingPunct="0">
              <a:spcBef>
                <a:spcPct val="0"/>
              </a:spcBef>
              <a:spcAft>
                <a:spcPct val="0"/>
              </a:spcAft>
              <a:buChar char="-"/>
              <a:defRPr sz="1600">
                <a:solidFill>
                  <a:schemeClr val="tx1"/>
                </a:solidFill>
                <a:latin typeface="Verdana" pitchFamily="34" charset="0"/>
              </a:defRPr>
            </a:lvl9pPr>
          </a:lstStyle>
          <a:p>
            <a:pPr eaLnBrk="1" hangingPunct="1">
              <a:buFontTx/>
              <a:buNone/>
            </a:pPr>
            <a:fld id="{0A93B9E2-A4E0-4B8E-B965-957E9E95401E}" type="datetime1">
              <a:rPr lang="de-CH" altLang="de-DE" sz="1400" smtClean="0"/>
              <a:pPr eaLnBrk="1" hangingPunct="1">
                <a:buFontTx/>
                <a:buNone/>
              </a:pPr>
              <a:t>06.06.2014</a:t>
            </a:fld>
            <a:endParaRPr lang="de-CH" altLang="de-DE" sz="1400" dirty="0" smtClean="0"/>
          </a:p>
        </p:txBody>
      </p:sp>
      <p:sp>
        <p:nvSpPr>
          <p:cNvPr id="3075" name="Rectangle 2"/>
          <p:cNvSpPr>
            <a:spLocks noGrp="1" noChangeArrowheads="1"/>
          </p:cNvSpPr>
          <p:nvPr>
            <p:ph type="ctrTitle"/>
          </p:nvPr>
        </p:nvSpPr>
        <p:spPr>
          <a:xfrm>
            <a:off x="611560" y="1700808"/>
            <a:ext cx="8064896" cy="1296988"/>
          </a:xfrm>
        </p:spPr>
        <p:txBody>
          <a:bodyPr/>
          <a:lstStyle/>
          <a:p>
            <a:pPr eaLnBrk="1" hangingPunct="1"/>
            <a:r>
              <a:rPr lang="en-GB" sz="2800" dirty="0"/>
              <a:t>Is the end of </a:t>
            </a:r>
            <a:r>
              <a:rPr lang="en-GB" sz="2800" dirty="0" smtClean="0"/>
              <a:t/>
            </a:r>
            <a:br>
              <a:rPr lang="en-GB" sz="2800" dirty="0" smtClean="0"/>
            </a:br>
            <a:r>
              <a:rPr lang="en-GB" sz="2800" dirty="0"/>
              <a:t>	</a:t>
            </a:r>
            <a:r>
              <a:rPr lang="en-GB" sz="2800" dirty="0" smtClean="0"/>
              <a:t>Security </a:t>
            </a:r>
            <a:r>
              <a:rPr lang="en-GB" sz="2800" dirty="0"/>
              <a:t>and Privacy </a:t>
            </a:r>
            <a:r>
              <a:rPr lang="en-GB" sz="2800" dirty="0" smtClean="0"/>
              <a:t/>
            </a:r>
            <a:br>
              <a:rPr lang="en-GB" sz="2800" dirty="0" smtClean="0"/>
            </a:br>
            <a:r>
              <a:rPr lang="en-GB" sz="2800" dirty="0"/>
              <a:t>	</a:t>
            </a:r>
            <a:r>
              <a:rPr lang="en-GB" sz="2800" dirty="0" smtClean="0"/>
              <a:t>		approaching</a:t>
            </a:r>
            <a:r>
              <a:rPr lang="en-GB" sz="2800" dirty="0"/>
              <a:t>?</a:t>
            </a:r>
            <a:endParaRPr lang="de-CH" altLang="de-DE" sz="2800" dirty="0" smtClean="0"/>
          </a:p>
        </p:txBody>
      </p:sp>
      <p:sp>
        <p:nvSpPr>
          <p:cNvPr id="3076" name="Rectangle 3"/>
          <p:cNvSpPr>
            <a:spLocks noGrp="1" noChangeArrowheads="1"/>
          </p:cNvSpPr>
          <p:nvPr>
            <p:ph type="subTitle" idx="1"/>
          </p:nvPr>
        </p:nvSpPr>
        <p:spPr>
          <a:xfrm>
            <a:off x="647700" y="5438775"/>
            <a:ext cx="5508625" cy="1020763"/>
          </a:xfrm>
        </p:spPr>
        <p:txBody>
          <a:bodyPr/>
          <a:lstStyle/>
          <a:p>
            <a:pPr eaLnBrk="1" hangingPunct="1"/>
            <a:r>
              <a:rPr lang="de-CH" altLang="de-DE" dirty="0" smtClean="0"/>
              <a:t>Understanding </a:t>
            </a:r>
            <a:r>
              <a:rPr lang="de-CH" altLang="de-DE" dirty="0" err="1" smtClean="0"/>
              <a:t>Surveillance</a:t>
            </a:r>
            <a:r>
              <a:rPr lang="de-CH" altLang="de-DE" dirty="0" smtClean="0"/>
              <a:t> </a:t>
            </a:r>
            <a:r>
              <a:rPr lang="de-CH" altLang="de-DE" dirty="0" err="1" smtClean="0"/>
              <a:t>Concept</a:t>
            </a:r>
            <a:r>
              <a:rPr lang="de-CH" altLang="de-DE" dirty="0" smtClean="0"/>
              <a:t> </a:t>
            </a:r>
          </a:p>
          <a:p>
            <a:pPr eaLnBrk="1" hangingPunct="1"/>
            <a:r>
              <a:rPr lang="de-CH" altLang="de-DE" dirty="0"/>
              <a:t>	</a:t>
            </a:r>
            <a:r>
              <a:rPr lang="de-CH" altLang="de-DE" dirty="0" smtClean="0"/>
              <a:t>after </a:t>
            </a:r>
            <a:r>
              <a:rPr lang="de-CH" altLang="de-DE" dirty="0" err="1" smtClean="0"/>
              <a:t>Snowden</a:t>
            </a:r>
            <a:r>
              <a:rPr lang="de-CH" altLang="de-DE" dirty="0" smtClean="0"/>
              <a:t> </a:t>
            </a:r>
            <a:r>
              <a:rPr lang="de-CH" altLang="de-DE" dirty="0" err="1"/>
              <a:t>R</a:t>
            </a:r>
            <a:r>
              <a:rPr lang="de-CH" altLang="de-DE" dirty="0" err="1" smtClean="0"/>
              <a:t>evelations</a:t>
            </a:r>
            <a:r>
              <a:rPr lang="de-CH" altLang="de-DE" dirty="0" smtClean="0"/>
              <a:t> …</a:t>
            </a:r>
            <a:endParaRPr lang="de-CH" altLang="de-DE"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19688" y="195653"/>
            <a:ext cx="8229600" cy="1143000"/>
          </a:xfrm>
        </p:spPr>
        <p:txBody>
          <a:bodyPr/>
          <a:lstStyle/>
          <a:p>
            <a:r>
              <a:rPr lang="en-GB" sz="2800" dirty="0"/>
              <a:t>Air Gap </a:t>
            </a:r>
            <a:r>
              <a:rPr lang="en-GB" sz="2800" dirty="0" smtClean="0"/>
              <a:t>(</a:t>
            </a:r>
            <a:r>
              <a:rPr lang="en-GB" sz="2800" dirty="0" smtClean="0">
                <a:solidFill>
                  <a:srgbClr val="FF0000"/>
                </a:solidFill>
              </a:rPr>
              <a:t>In</a:t>
            </a:r>
            <a:r>
              <a:rPr lang="en-GB" sz="2800" dirty="0" smtClean="0"/>
              <a:t>)Security </a:t>
            </a:r>
            <a:r>
              <a:rPr lang="en-GB" sz="2800" dirty="0" smtClean="0"/>
              <a:t>I</a:t>
            </a:r>
            <a:endParaRPr lang="en-GB" sz="2800" dirty="0"/>
          </a:p>
        </p:txBody>
      </p:sp>
      <p:pic>
        <p:nvPicPr>
          <p:cNvPr id="15" name="Picture 1026" descr="802c9073-615e-48f7-8ec7-ce097fabf8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924" y="3627828"/>
            <a:ext cx="2759075" cy="206930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28" descr="j02236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1338653"/>
            <a:ext cx="3048000" cy="27051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029"/>
          <p:cNvGrpSpPr>
            <a:grpSpLocks/>
          </p:cNvGrpSpPr>
          <p:nvPr/>
        </p:nvGrpSpPr>
        <p:grpSpPr bwMode="auto">
          <a:xfrm>
            <a:off x="3276600" y="4012003"/>
            <a:ext cx="5039816" cy="304800"/>
            <a:chOff x="2064" y="3326"/>
            <a:chExt cx="3984" cy="192"/>
          </a:xfrm>
        </p:grpSpPr>
        <p:sp>
          <p:nvSpPr>
            <p:cNvPr id="18" name="Line 1030"/>
            <p:cNvSpPr>
              <a:spLocks noChangeShapeType="1"/>
            </p:cNvSpPr>
            <p:nvPr/>
          </p:nvSpPr>
          <p:spPr bwMode="auto">
            <a:xfrm>
              <a:off x="2064" y="3504"/>
              <a:ext cx="3984"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Line 1031"/>
            <p:cNvSpPr>
              <a:spLocks noChangeShapeType="1"/>
            </p:cNvSpPr>
            <p:nvPr/>
          </p:nvSpPr>
          <p:spPr bwMode="auto">
            <a:xfrm flipV="1">
              <a:off x="6048" y="3326"/>
              <a:ext cx="0" cy="19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nvGrpSpPr>
          <p:cNvPr id="20" name="Group 1032"/>
          <p:cNvGrpSpPr>
            <a:grpSpLocks/>
          </p:cNvGrpSpPr>
          <p:nvPr/>
        </p:nvGrpSpPr>
        <p:grpSpPr bwMode="auto">
          <a:xfrm>
            <a:off x="1907704" y="4043753"/>
            <a:ext cx="6629400" cy="457200"/>
            <a:chOff x="1975" y="3346"/>
            <a:chExt cx="4176" cy="288"/>
          </a:xfrm>
        </p:grpSpPr>
        <p:sp>
          <p:nvSpPr>
            <p:cNvPr id="21" name="Line 1033"/>
            <p:cNvSpPr>
              <a:spLocks noChangeShapeType="1"/>
            </p:cNvSpPr>
            <p:nvPr/>
          </p:nvSpPr>
          <p:spPr bwMode="auto">
            <a:xfrm>
              <a:off x="6144" y="3346"/>
              <a:ext cx="0" cy="288"/>
            </a:xfrm>
            <a:prstGeom prst="line">
              <a:avLst/>
            </a:prstGeom>
            <a:noFill/>
            <a:ln w="38100">
              <a:solidFill>
                <a:srgbClr val="007E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Line 1034"/>
            <p:cNvSpPr>
              <a:spLocks noChangeShapeType="1"/>
            </p:cNvSpPr>
            <p:nvPr/>
          </p:nvSpPr>
          <p:spPr bwMode="auto">
            <a:xfrm flipH="1">
              <a:off x="1975" y="3621"/>
              <a:ext cx="4176" cy="0"/>
            </a:xfrm>
            <a:prstGeom prst="line">
              <a:avLst/>
            </a:prstGeom>
            <a:noFill/>
            <a:ln w="38100">
              <a:solidFill>
                <a:srgbClr val="007E4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nvGrpSpPr>
          <p:cNvPr id="23" name="Group 1036"/>
          <p:cNvGrpSpPr>
            <a:grpSpLocks/>
          </p:cNvGrpSpPr>
          <p:nvPr/>
        </p:nvGrpSpPr>
        <p:grpSpPr bwMode="auto">
          <a:xfrm>
            <a:off x="2057400" y="3684978"/>
            <a:ext cx="2362200" cy="2151063"/>
            <a:chOff x="1296" y="3120"/>
            <a:chExt cx="1488" cy="1355"/>
          </a:xfrm>
        </p:grpSpPr>
        <p:graphicFrame>
          <p:nvGraphicFramePr>
            <p:cNvPr id="24" name="Object 1037"/>
            <p:cNvGraphicFramePr>
              <a:graphicFrameLocks noChangeAspect="1"/>
            </p:cNvGraphicFramePr>
            <p:nvPr/>
          </p:nvGraphicFramePr>
          <p:xfrm>
            <a:off x="1296" y="3216"/>
            <a:ext cx="1488" cy="1259"/>
          </p:xfrm>
          <a:graphic>
            <a:graphicData uri="http://schemas.openxmlformats.org/presentationml/2006/ole">
              <mc:AlternateContent xmlns:mc="http://schemas.openxmlformats.org/markup-compatibility/2006">
                <mc:Choice xmlns:v="urn:schemas-microsoft-com:vml" Requires="v">
                  <p:oleObj spid="_x0000_s1038" name="Photo Editor Photo" r:id="rId5" imgW="4503810" imgH="3809524" progId="MSPhotoEd.3">
                    <p:embed/>
                  </p:oleObj>
                </mc:Choice>
                <mc:Fallback>
                  <p:oleObj name="Photo Editor Photo" r:id="rId5" imgW="4503810" imgH="3809524"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6" y="3216"/>
                          <a:ext cx="1488" cy="1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Line 1038"/>
            <p:cNvSpPr>
              <a:spLocks noChangeShapeType="1"/>
            </p:cNvSpPr>
            <p:nvPr/>
          </p:nvSpPr>
          <p:spPr bwMode="auto">
            <a:xfrm flipV="1">
              <a:off x="1845" y="3120"/>
              <a:ext cx="0" cy="2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nvGrpSpPr>
          <p:cNvPr id="26" name="Group 1040"/>
          <p:cNvGrpSpPr>
            <a:grpSpLocks/>
          </p:cNvGrpSpPr>
          <p:nvPr/>
        </p:nvGrpSpPr>
        <p:grpSpPr bwMode="auto">
          <a:xfrm>
            <a:off x="762000" y="1856178"/>
            <a:ext cx="2473325" cy="1866900"/>
            <a:chOff x="480" y="1968"/>
            <a:chExt cx="1558" cy="1176"/>
          </a:xfrm>
        </p:grpSpPr>
        <p:pic>
          <p:nvPicPr>
            <p:cNvPr id="27" name="Picture 1035" descr="BS00580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0" y="1968"/>
              <a:ext cx="481" cy="405"/>
            </a:xfrm>
            <a:prstGeom prst="rect">
              <a:avLst/>
            </a:prstGeom>
            <a:noFill/>
            <a:extLst>
              <a:ext uri="{909E8E84-426E-40DD-AFC4-6F175D3DCCD1}">
                <a14:hiddenFill xmlns:a14="http://schemas.microsoft.com/office/drawing/2010/main">
                  <a:solidFill>
                    <a:srgbClr val="FFFFFF"/>
                  </a:solidFill>
                </a14:hiddenFill>
              </a:ext>
            </a:extLst>
          </p:spPr>
        </p:pic>
        <p:sp>
          <p:nvSpPr>
            <p:cNvPr id="28" name="Freeform 1039"/>
            <p:cNvSpPr>
              <a:spLocks/>
            </p:cNvSpPr>
            <p:nvPr/>
          </p:nvSpPr>
          <p:spPr bwMode="auto">
            <a:xfrm>
              <a:off x="662" y="2272"/>
              <a:ext cx="1376" cy="872"/>
            </a:xfrm>
            <a:custGeom>
              <a:avLst/>
              <a:gdLst>
                <a:gd name="T0" fmla="*/ 1176 w 1376"/>
                <a:gd name="T1" fmla="*/ 848 h 872"/>
                <a:gd name="T2" fmla="*/ 1320 w 1376"/>
                <a:gd name="T3" fmla="*/ 608 h 872"/>
                <a:gd name="T4" fmla="*/ 840 w 1376"/>
                <a:gd name="T5" fmla="*/ 848 h 872"/>
                <a:gd name="T6" fmla="*/ 1128 w 1376"/>
                <a:gd name="T7" fmla="*/ 464 h 872"/>
                <a:gd name="T8" fmla="*/ 648 w 1376"/>
                <a:gd name="T9" fmla="*/ 704 h 872"/>
                <a:gd name="T10" fmla="*/ 888 w 1376"/>
                <a:gd name="T11" fmla="*/ 320 h 872"/>
                <a:gd name="T12" fmla="*/ 456 w 1376"/>
                <a:gd name="T13" fmla="*/ 560 h 872"/>
                <a:gd name="T14" fmla="*/ 696 w 1376"/>
                <a:gd name="T15" fmla="*/ 224 h 872"/>
                <a:gd name="T16" fmla="*/ 168 w 1376"/>
                <a:gd name="T17" fmla="*/ 416 h 872"/>
                <a:gd name="T18" fmla="*/ 552 w 1376"/>
                <a:gd name="T19" fmla="*/ 32 h 872"/>
                <a:gd name="T20" fmla="*/ 72 w 1376"/>
                <a:gd name="T21" fmla="*/ 224 h 872"/>
                <a:gd name="T22" fmla="*/ 120 w 1376"/>
                <a:gd name="T23" fmla="*/ 32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6" h="872">
                  <a:moveTo>
                    <a:pt x="1176" y="848"/>
                  </a:moveTo>
                  <a:cubicBezTo>
                    <a:pt x="1276" y="728"/>
                    <a:pt x="1376" y="608"/>
                    <a:pt x="1320" y="608"/>
                  </a:cubicBezTo>
                  <a:cubicBezTo>
                    <a:pt x="1264" y="608"/>
                    <a:pt x="872" y="872"/>
                    <a:pt x="840" y="848"/>
                  </a:cubicBezTo>
                  <a:cubicBezTo>
                    <a:pt x="808" y="824"/>
                    <a:pt x="1160" y="488"/>
                    <a:pt x="1128" y="464"/>
                  </a:cubicBezTo>
                  <a:cubicBezTo>
                    <a:pt x="1096" y="440"/>
                    <a:pt x="688" y="728"/>
                    <a:pt x="648" y="704"/>
                  </a:cubicBezTo>
                  <a:cubicBezTo>
                    <a:pt x="608" y="680"/>
                    <a:pt x="920" y="344"/>
                    <a:pt x="888" y="320"/>
                  </a:cubicBezTo>
                  <a:cubicBezTo>
                    <a:pt x="856" y="296"/>
                    <a:pt x="488" y="576"/>
                    <a:pt x="456" y="560"/>
                  </a:cubicBezTo>
                  <a:cubicBezTo>
                    <a:pt x="424" y="544"/>
                    <a:pt x="744" y="248"/>
                    <a:pt x="696" y="224"/>
                  </a:cubicBezTo>
                  <a:cubicBezTo>
                    <a:pt x="648" y="200"/>
                    <a:pt x="192" y="448"/>
                    <a:pt x="168" y="416"/>
                  </a:cubicBezTo>
                  <a:cubicBezTo>
                    <a:pt x="144" y="384"/>
                    <a:pt x="568" y="64"/>
                    <a:pt x="552" y="32"/>
                  </a:cubicBezTo>
                  <a:cubicBezTo>
                    <a:pt x="536" y="0"/>
                    <a:pt x="144" y="224"/>
                    <a:pt x="72" y="224"/>
                  </a:cubicBezTo>
                  <a:cubicBezTo>
                    <a:pt x="0" y="224"/>
                    <a:pt x="60" y="128"/>
                    <a:pt x="120" y="3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29" name="Inhaltsplatzhalter 2"/>
          <p:cNvSpPr txBox="1">
            <a:spLocks/>
          </p:cNvSpPr>
          <p:nvPr/>
        </p:nvSpPr>
        <p:spPr bwMode="auto">
          <a:xfrm>
            <a:off x="179511" y="5914053"/>
            <a:ext cx="8964487" cy="403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A5C5F9"/>
              </a:buClr>
              <a:buFont typeface="Wingdings" pitchFamily="2" charset="2"/>
              <a:buChar char="§"/>
              <a:defRPr sz="2400" b="0">
                <a:solidFill>
                  <a:schemeClr val="tx1"/>
                </a:solidFill>
                <a:latin typeface="+mn-lt"/>
                <a:ea typeface="ＭＳ Ｐゴシック" pitchFamily="-107" charset="-128"/>
                <a:cs typeface="ＭＳ Ｐゴシック" pitchFamily="-107" charset="-128"/>
              </a:defRPr>
            </a:lvl1pPr>
            <a:lvl2pPr marL="742950" indent="-285750" algn="l" rtl="0" eaLnBrk="1" fontAlgn="base" hangingPunct="1">
              <a:spcBef>
                <a:spcPct val="20000"/>
              </a:spcBef>
              <a:spcAft>
                <a:spcPct val="0"/>
              </a:spcAft>
              <a:buClr>
                <a:srgbClr val="A5C5F9"/>
              </a:buClr>
              <a:buFont typeface="Wingdings" pitchFamily="2" charset="2"/>
              <a:buChar char="§"/>
              <a:defRPr sz="2000" b="0">
                <a:solidFill>
                  <a:schemeClr val="tx1"/>
                </a:solidFill>
                <a:latin typeface="+mn-lt"/>
                <a:ea typeface="ＭＳ Ｐゴシック" charset="-128"/>
              </a:defRPr>
            </a:lvl2pPr>
            <a:lvl3pPr marL="1143000" indent="-228600" algn="l" rtl="0" eaLnBrk="1" fontAlgn="base" hangingPunct="1">
              <a:spcBef>
                <a:spcPct val="20000"/>
              </a:spcBef>
              <a:spcAft>
                <a:spcPct val="0"/>
              </a:spcAft>
              <a:buChar char="•"/>
              <a:defRPr sz="2000" b="0">
                <a:solidFill>
                  <a:schemeClr val="tx1"/>
                </a:solidFill>
                <a:latin typeface="+mn-lt"/>
                <a:ea typeface="ＭＳ Ｐゴシック" charset="-128"/>
              </a:defRPr>
            </a:lvl3pPr>
            <a:lvl4pPr marL="1600200" indent="-228600" algn="l" rtl="0" eaLnBrk="1" fontAlgn="base" hangingPunct="1">
              <a:spcBef>
                <a:spcPct val="20000"/>
              </a:spcBef>
              <a:spcAft>
                <a:spcPct val="0"/>
              </a:spcAft>
              <a:buChar char="–"/>
              <a:defRPr sz="2000" b="0">
                <a:solidFill>
                  <a:schemeClr val="tx1"/>
                </a:solidFill>
                <a:latin typeface="+mn-lt"/>
                <a:ea typeface="ＭＳ Ｐゴシック" charset="-128"/>
              </a:defRPr>
            </a:lvl4pPr>
            <a:lvl5pPr marL="2057400" indent="-228600" algn="l" rtl="0" eaLnBrk="1" fontAlgn="base" hangingPunct="1">
              <a:spcBef>
                <a:spcPct val="20000"/>
              </a:spcBef>
              <a:spcAft>
                <a:spcPct val="0"/>
              </a:spcAft>
              <a:buChar char="»"/>
              <a:defRPr sz="2000" b="0">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charset="-128"/>
              </a:defRPr>
            </a:lvl9pPr>
          </a:lstStyle>
          <a:p>
            <a:pPr marL="0" indent="0">
              <a:buFont typeface="Wingdings" pitchFamily="2" charset="2"/>
              <a:buNone/>
            </a:pPr>
            <a:r>
              <a:rPr lang="de-CH" sz="1600" kern="0" dirty="0" err="1" smtClean="0"/>
              <a:t>Figure</a:t>
            </a:r>
            <a:r>
              <a:rPr lang="de-CH" sz="1600" kern="0" dirty="0" smtClean="0"/>
              <a:t>: </a:t>
            </a:r>
            <a:r>
              <a:rPr lang="de-CH" sz="1600" kern="0" dirty="0" smtClean="0"/>
              <a:t>Euroforum 2006: Wilfried Karden, NRW Abwehr von Wirtschaftsspionage</a:t>
            </a:r>
            <a:endParaRPr lang="de-CH" sz="1600" kern="0" dirty="0"/>
          </a:p>
        </p:txBody>
      </p:sp>
    </p:spTree>
    <p:extLst>
      <p:ext uri="{BB962C8B-B14F-4D97-AF65-F5344CB8AC3E}">
        <p14:creationId xmlns:p14="http://schemas.microsoft.com/office/powerpoint/2010/main" val="1705323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2/3*#ppt_w"/>
                                          </p:val>
                                        </p:tav>
                                        <p:tav tm="100000">
                                          <p:val>
                                            <p:strVal val="#ppt_w"/>
                                          </p:val>
                                        </p:tav>
                                      </p:tavLst>
                                    </p:anim>
                                    <p:anim calcmode="lin" valueType="num">
                                      <p:cBhvr>
                                        <p:cTn id="13" dur="500" fill="hold"/>
                                        <p:tgtEl>
                                          <p:spTgt spid="23"/>
                                        </p:tgtEl>
                                        <p:attrNameLst>
                                          <p:attrName>ppt_h</p:attrName>
                                        </p:attrNameLst>
                                      </p:cBhvr>
                                      <p:tavLst>
                                        <p:tav tm="0">
                                          <p:val>
                                            <p:strVal val="2/3*#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500"/>
                            </p:stCondLst>
                            <p:childTnLst>
                              <p:par>
                                <p:cTn id="20" presetID="22" presetClass="entr" presetSubtype="2" fill="hold" nodeType="afterEffect">
                                  <p:stCondLst>
                                    <p:cond delay="100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5868144" y="2564904"/>
            <a:ext cx="3168352" cy="4176464"/>
          </a:xfrm>
        </p:spPr>
        <p:txBody>
          <a:bodyPr>
            <a:normAutofit/>
          </a:bodyPr>
          <a:lstStyle/>
          <a:p>
            <a:pPr marL="0" indent="0">
              <a:buNone/>
            </a:pPr>
            <a:r>
              <a:rPr lang="en-GB" sz="1600" dirty="0"/>
              <a:t>NSA’s ANT Division </a:t>
            </a:r>
            <a:r>
              <a:rPr lang="en-GB" sz="1600" dirty="0" smtClean="0"/>
              <a:t>Catalogue </a:t>
            </a:r>
            <a:r>
              <a:rPr lang="en-GB" sz="1600" dirty="0"/>
              <a:t>of Exploits for Nearly Every Major </a:t>
            </a:r>
            <a:r>
              <a:rPr lang="en-GB" sz="1600" dirty="0" smtClean="0"/>
              <a:t>Software / ...</a:t>
            </a:r>
          </a:p>
          <a:p>
            <a:pPr marL="0" indent="0">
              <a:buNone/>
            </a:pPr>
            <a:r>
              <a:rPr lang="en-GB" sz="1600" dirty="0" smtClean="0"/>
              <a:t>Page </a:t>
            </a:r>
            <a:r>
              <a:rPr lang="en-GB" sz="1600" dirty="0"/>
              <a:t>48 </a:t>
            </a:r>
            <a:r>
              <a:rPr lang="en-GB" sz="1600" dirty="0" smtClean="0"/>
              <a:t>of 52</a:t>
            </a:r>
          </a:p>
          <a:p>
            <a:pPr marL="0" indent="0">
              <a:buNone/>
            </a:pPr>
            <a:endParaRPr lang="en-GB" sz="1600" dirty="0"/>
          </a:p>
          <a:p>
            <a:pPr marL="0" indent="0">
              <a:buNone/>
            </a:pPr>
            <a:r>
              <a:rPr lang="en-GB" sz="1600" dirty="0" smtClean="0"/>
              <a:t>Hardware covert channel out of air gaped network</a:t>
            </a:r>
            <a:endParaRPr lang="en-GB" sz="1600"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191652"/>
            <a:ext cx="5624554" cy="7272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a:xfrm>
            <a:off x="4427984" y="1124744"/>
            <a:ext cx="4752528" cy="1143000"/>
          </a:xfrm>
        </p:spPr>
        <p:txBody>
          <a:bodyPr>
            <a:normAutofit/>
          </a:bodyPr>
          <a:lstStyle/>
          <a:p>
            <a:r>
              <a:rPr lang="en-GB" sz="2800" dirty="0" smtClean="0"/>
              <a:t>Air Gap </a:t>
            </a:r>
            <a:r>
              <a:rPr lang="en-GB" sz="2800" dirty="0" smtClean="0"/>
              <a:t>(</a:t>
            </a:r>
            <a:r>
              <a:rPr lang="en-GB" sz="2800" dirty="0" smtClean="0">
                <a:solidFill>
                  <a:srgbClr val="FF0000"/>
                </a:solidFill>
              </a:rPr>
              <a:t>In</a:t>
            </a:r>
            <a:r>
              <a:rPr lang="en-GB" sz="2800" dirty="0" smtClean="0"/>
              <a:t>)Security </a:t>
            </a:r>
            <a:r>
              <a:rPr lang="en-GB" sz="2800" dirty="0" smtClean="0"/>
              <a:t>II</a:t>
            </a:r>
            <a:endParaRPr lang="en-GB" sz="2800" dirty="0"/>
          </a:p>
        </p:txBody>
      </p:sp>
    </p:spTree>
    <p:extLst>
      <p:ext uri="{BB962C8B-B14F-4D97-AF65-F5344CB8AC3E}">
        <p14:creationId xmlns:p14="http://schemas.microsoft.com/office/powerpoint/2010/main" val="38428775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4"/>
          <p:cNvSpPr>
            <a:spLocks noGrp="1"/>
          </p:cNvSpPr>
          <p:nvPr>
            <p:ph type="title"/>
          </p:nvPr>
        </p:nvSpPr>
        <p:spPr>
          <a:xfrm>
            <a:off x="467544" y="764704"/>
            <a:ext cx="8229600" cy="792088"/>
          </a:xfrm>
        </p:spPr>
        <p:txBody>
          <a:bodyPr/>
          <a:lstStyle/>
          <a:p>
            <a:r>
              <a:rPr lang="en-US" sz="2800" dirty="0" smtClean="0"/>
              <a:t>Inside hardware chip</a:t>
            </a:r>
            <a:endParaRPr lang="en-US" sz="2800" dirty="0"/>
          </a:p>
        </p:txBody>
      </p:sp>
      <p:sp>
        <p:nvSpPr>
          <p:cNvPr id="8" name="Plassholder for innhold 7"/>
          <p:cNvSpPr>
            <a:spLocks noGrp="1"/>
          </p:cNvSpPr>
          <p:nvPr>
            <p:ph idx="1"/>
          </p:nvPr>
        </p:nvSpPr>
        <p:spPr>
          <a:xfrm>
            <a:off x="685800" y="1828800"/>
            <a:ext cx="8458200" cy="4343400"/>
          </a:xfrm>
        </p:spPr>
        <p:txBody>
          <a:bodyPr>
            <a:normAutofit/>
          </a:bodyPr>
          <a:lstStyle/>
          <a:p>
            <a:r>
              <a:rPr lang="en-US" i="1" dirty="0" smtClean="0"/>
              <a:t>Gaming </a:t>
            </a:r>
            <a:r>
              <a:rPr lang="en-US" i="1" dirty="0"/>
              <a:t>consoles  </a:t>
            </a:r>
            <a:endParaRPr lang="en-US" i="1" dirty="0" smtClean="0"/>
          </a:p>
          <a:p>
            <a:pPr lvl="1"/>
            <a:r>
              <a:rPr lang="en-US" sz="1400" i="1" dirty="0" smtClean="0"/>
              <a:t>High focus on software security</a:t>
            </a:r>
          </a:p>
          <a:p>
            <a:pPr lvl="1"/>
            <a:r>
              <a:rPr lang="en-US" sz="1400" i="1" dirty="0" smtClean="0"/>
              <a:t>Preventing the consoles from running pirated games</a:t>
            </a:r>
          </a:p>
          <a:p>
            <a:pPr lvl="1"/>
            <a:r>
              <a:rPr lang="en-US" sz="1000" i="1" dirty="0" smtClean="0">
                <a:hlinkClick r:id="rId2"/>
              </a:rPr>
              <a:t>http</a:t>
            </a:r>
            <a:r>
              <a:rPr lang="en-US" sz="1000" i="1" dirty="0">
                <a:hlinkClick r:id="rId2"/>
              </a:rPr>
              <a:t>://</a:t>
            </a:r>
            <a:r>
              <a:rPr lang="en-US" sz="1000" i="1" dirty="0" smtClean="0">
                <a:hlinkClick r:id="rId2"/>
              </a:rPr>
              <a:t>dl.acm.org/citation.cfm?id=777347</a:t>
            </a:r>
            <a:endParaRPr lang="en-US" sz="1000" i="1" dirty="0" smtClean="0"/>
          </a:p>
          <a:p>
            <a:pPr lvl="1"/>
            <a:r>
              <a:rPr lang="en-US" sz="1000" i="1" dirty="0" smtClean="0">
                <a:hlinkClick r:id="rId3"/>
              </a:rPr>
              <a:t>http</a:t>
            </a:r>
            <a:r>
              <a:rPr lang="en-US" sz="1000" i="1" dirty="0">
                <a:hlinkClick r:id="rId3"/>
              </a:rPr>
              <a:t>://www.cs.arizona.edu/~</a:t>
            </a:r>
            <a:r>
              <a:rPr lang="en-US" sz="1000" i="1" dirty="0" smtClean="0">
                <a:hlinkClick r:id="rId3"/>
              </a:rPr>
              <a:t>collberg/Teaching/466-566/2013/Resources/presentations/2012/topic1-final/slides.pdf</a:t>
            </a:r>
            <a:endParaRPr lang="en-US" sz="1000" i="1" dirty="0"/>
          </a:p>
          <a:p>
            <a:pPr lvl="1"/>
            <a:endParaRPr lang="en-US" dirty="0" smtClean="0"/>
          </a:p>
          <a:p>
            <a:r>
              <a:rPr lang="en-US" i="1" dirty="0" smtClean="0"/>
              <a:t>Backdoor in military chip</a:t>
            </a:r>
          </a:p>
          <a:p>
            <a:pPr lvl="1"/>
            <a:r>
              <a:rPr lang="en-US" sz="1400" i="1" dirty="0" smtClean="0"/>
              <a:t>Found backdoor</a:t>
            </a:r>
          </a:p>
          <a:p>
            <a:pPr lvl="1"/>
            <a:r>
              <a:rPr lang="en-US" sz="1400" i="1" dirty="0" smtClean="0"/>
              <a:t>Able to extract encryption keys</a:t>
            </a:r>
          </a:p>
          <a:p>
            <a:pPr lvl="1"/>
            <a:r>
              <a:rPr lang="en-US" sz="1000" i="1" dirty="0" smtClean="0">
                <a:hlinkClick r:id="rId4"/>
              </a:rPr>
              <a:t>http://link.springer.com/chapter/10.1007%2F978-3-642-33027-8_2</a:t>
            </a:r>
            <a:r>
              <a:rPr lang="en-US" sz="1000" i="1" dirty="0" smtClean="0"/>
              <a:t>  </a:t>
            </a:r>
          </a:p>
          <a:p>
            <a:pPr lvl="1"/>
            <a:r>
              <a:rPr lang="en-US" sz="1000" i="1" dirty="0">
                <a:hlinkClick r:id="rId5"/>
              </a:rPr>
              <a:t>http://defensetech.org/2012/05/30/smoking-gun-proof-that-military-chips-from-china-are-infected</a:t>
            </a:r>
            <a:r>
              <a:rPr lang="en-US" sz="1000" i="1" dirty="0" smtClean="0">
                <a:hlinkClick r:id="rId5"/>
              </a:rPr>
              <a:t>/</a:t>
            </a:r>
            <a:r>
              <a:rPr lang="en-US" sz="1000" i="1" dirty="0" smtClean="0"/>
              <a:t> </a:t>
            </a:r>
          </a:p>
          <a:p>
            <a:pPr marL="274320" lvl="1" indent="0">
              <a:buNone/>
            </a:pPr>
            <a:endParaRPr lang="en-US" sz="1000" dirty="0" smtClean="0"/>
          </a:p>
          <a:p>
            <a:r>
              <a:rPr lang="en-US" dirty="0" smtClean="0"/>
              <a:t>Hardware </a:t>
            </a:r>
            <a:r>
              <a:rPr lang="en-US" dirty="0" err="1" smtClean="0"/>
              <a:t>backdooring</a:t>
            </a:r>
            <a:r>
              <a:rPr lang="en-US" dirty="0" smtClean="0"/>
              <a:t> is practical</a:t>
            </a:r>
          </a:p>
          <a:p>
            <a:pPr lvl="1"/>
            <a:r>
              <a:rPr lang="en-US" sz="1400" dirty="0" smtClean="0"/>
              <a:t>“[..] an </a:t>
            </a:r>
            <a:r>
              <a:rPr lang="en-US" sz="1400" dirty="0"/>
              <a:t>attacker can use the </a:t>
            </a:r>
            <a:r>
              <a:rPr lang="en-US" sz="1400" dirty="0" smtClean="0"/>
              <a:t>underlying hardware to circumvent the software countermeasures.” </a:t>
            </a:r>
            <a:r>
              <a:rPr lang="en-US" sz="1400" dirty="0" smtClean="0">
                <a:sym typeface="Wingdings" panose="05000000000000000000" pitchFamily="2" charset="2"/>
              </a:rPr>
              <a:t> detection just via hashed firmware: Malware Protection checks only Software </a:t>
            </a:r>
            <a:endParaRPr lang="en-US" sz="1400" dirty="0" smtClean="0"/>
          </a:p>
          <a:p>
            <a:pPr lvl="1"/>
            <a:r>
              <a:rPr lang="en-US" sz="1000" dirty="0">
                <a:hlinkClick r:id="rId6"/>
              </a:rPr>
              <a:t>https://</a:t>
            </a:r>
            <a:r>
              <a:rPr lang="en-US" sz="1000" dirty="0" smtClean="0">
                <a:hlinkClick r:id="rId6"/>
              </a:rPr>
              <a:t>www.youtube.com/watch?v=yRxDvkKBMTc</a:t>
            </a:r>
            <a:r>
              <a:rPr lang="en-US" sz="1000" dirty="0" smtClean="0"/>
              <a:t> : Very good!</a:t>
            </a:r>
          </a:p>
          <a:p>
            <a:pPr lvl="1"/>
            <a:r>
              <a:rPr lang="en-US" sz="1000" dirty="0">
                <a:hlinkClick r:id="rId7"/>
              </a:rPr>
              <a:t>http://</a:t>
            </a:r>
            <a:r>
              <a:rPr lang="en-US" sz="1000" dirty="0" smtClean="0">
                <a:hlinkClick r:id="rId7"/>
              </a:rPr>
              <a:t>www.toucan-system.com/research/blackhat2012_brossard_hardware_backdooring.pdf</a:t>
            </a:r>
            <a:r>
              <a:rPr lang="en-US" sz="1000" dirty="0" smtClean="0"/>
              <a:t> </a:t>
            </a:r>
          </a:p>
          <a:p>
            <a:pPr lvl="1"/>
            <a:endParaRPr lang="en-US" sz="1000" dirty="0"/>
          </a:p>
          <a:p>
            <a:pPr marL="457200" lvl="1" indent="0">
              <a:buNone/>
            </a:pPr>
            <a:r>
              <a:rPr lang="en-US" sz="1000" dirty="0"/>
              <a:t/>
            </a:r>
            <a:br>
              <a:rPr lang="en-US" sz="1000" dirty="0"/>
            </a:br>
            <a:r>
              <a:rPr lang="en-US" sz="1000" dirty="0" smtClean="0"/>
              <a:t>Picture: </a:t>
            </a:r>
            <a:r>
              <a:rPr lang="en-US" sz="1000" dirty="0" smtClean="0">
                <a:hlinkClick r:id="rId8"/>
              </a:rPr>
              <a:t>http</a:t>
            </a:r>
            <a:r>
              <a:rPr lang="en-US" sz="1000" dirty="0">
                <a:hlinkClick r:id="rId8"/>
              </a:rPr>
              <a:t>://</a:t>
            </a:r>
            <a:r>
              <a:rPr lang="en-US" sz="1000" dirty="0" smtClean="0">
                <a:hlinkClick r:id="rId8"/>
              </a:rPr>
              <a:t>images.defensetech.org/wp-content/uploads/2012/05/actel-proasic31.jpg</a:t>
            </a:r>
            <a:endParaRPr lang="en-US" sz="1000" dirty="0" smtClean="0"/>
          </a:p>
          <a:p>
            <a:pPr marL="457200" lvl="1" indent="0">
              <a:buNone/>
            </a:pPr>
            <a:endParaRPr lang="en-US" sz="1200" dirty="0"/>
          </a:p>
        </p:txBody>
      </p:sp>
      <p:pic>
        <p:nvPicPr>
          <p:cNvPr id="1026" name="Picture 2" descr="D:\actel-proasic3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62876" y="1"/>
            <a:ext cx="3281124" cy="2564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636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800" dirty="0" smtClean="0"/>
              <a:t>Updates</a:t>
            </a:r>
            <a:endParaRPr lang="en-GB" sz="2800" dirty="0"/>
          </a:p>
        </p:txBody>
      </p:sp>
      <p:sp>
        <p:nvSpPr>
          <p:cNvPr id="3" name="Inhaltsplatzhalter 2"/>
          <p:cNvSpPr>
            <a:spLocks noGrp="1"/>
          </p:cNvSpPr>
          <p:nvPr>
            <p:ph idx="1"/>
          </p:nvPr>
        </p:nvSpPr>
        <p:spPr/>
        <p:txBody>
          <a:bodyPr/>
          <a:lstStyle/>
          <a:p>
            <a:r>
              <a:rPr lang="en-GB" sz="1600" dirty="0" smtClean="0"/>
              <a:t>Signed driver with vulnerability installs unsigned virtual box driver for installing / updating malware</a:t>
            </a:r>
          </a:p>
          <a:p>
            <a:pPr marL="0" indent="0">
              <a:buNone/>
            </a:pPr>
            <a:endParaRPr lang="en-GB" sz="1600" dirty="0"/>
          </a:p>
          <a:p>
            <a:pPr lvl="1"/>
            <a:r>
              <a:rPr lang="en-GB" sz="1600" dirty="0"/>
              <a:t>Installing and exploiting vulnerability in (trusted) signed </a:t>
            </a:r>
            <a:r>
              <a:rPr lang="en-GB" sz="1600" dirty="0" err="1"/>
              <a:t>VirtualBox</a:t>
            </a:r>
            <a:r>
              <a:rPr lang="en-GB" sz="1600" dirty="0"/>
              <a:t>-driver as step-stone to install its malicious unsigned drivers.  </a:t>
            </a:r>
            <a:r>
              <a:rPr lang="en-GB" sz="1000" dirty="0"/>
              <a:t>(SNAKE 2014 </a:t>
            </a:r>
            <a:r>
              <a:rPr lang="en-GB" sz="1000" dirty="0">
                <a:hlinkClick r:id="rId2"/>
              </a:rPr>
              <a:t>http://info.baesystemsdetica.com/rs/baesystems/images/snake_whitepaper.pdf</a:t>
            </a:r>
            <a:r>
              <a:rPr lang="en-GB" sz="1000" dirty="0"/>
              <a:t>)</a:t>
            </a:r>
          </a:p>
          <a:p>
            <a:pPr marL="457200" lvl="1" indent="0">
              <a:buNone/>
            </a:pPr>
            <a:endParaRPr lang="en-GB" sz="1000" dirty="0"/>
          </a:p>
          <a:p>
            <a:pPr lvl="1"/>
            <a:r>
              <a:rPr lang="en-GB" sz="1600" dirty="0"/>
              <a:t>Performing Man-In-The-Middle attack:</a:t>
            </a:r>
          </a:p>
          <a:p>
            <a:pPr lvl="2"/>
            <a:r>
              <a:rPr lang="en-GB" sz="1400" dirty="0"/>
              <a:t>Pretend to be the update server and provide fake Flash / iTunes / Firefox</a:t>
            </a:r>
          </a:p>
          <a:p>
            <a:pPr lvl="3"/>
            <a:r>
              <a:rPr lang="en-GB" sz="800" dirty="0">
                <a:hlinkClick r:id="rId3"/>
              </a:rPr>
              <a:t>http://www.spiegel.de/international/germany/troublesome-trojans-firm-sought-to-install-spyware-via-faked-itunes-updates-a-799259.html</a:t>
            </a:r>
            <a:r>
              <a:rPr lang="en-GB" sz="800" dirty="0"/>
              <a:t> </a:t>
            </a:r>
          </a:p>
          <a:p>
            <a:pPr lvl="3"/>
            <a:r>
              <a:rPr lang="en-GB" sz="800" dirty="0">
                <a:hlinkClick r:id="rId4"/>
              </a:rPr>
              <a:t>http://www.bbc.com/news/technology-22372027</a:t>
            </a:r>
            <a:r>
              <a:rPr lang="en-GB" sz="800" dirty="0"/>
              <a:t> </a:t>
            </a:r>
          </a:p>
          <a:p>
            <a:pPr lvl="3"/>
            <a:r>
              <a:rPr lang="en-GB" sz="800" dirty="0">
                <a:hlinkClick r:id="rId5"/>
              </a:rPr>
              <a:t>http://blogs.wsj.com/digits/2011/11/21/surveillance-company-says-it-sent-fake-itunes-flash-updates-documents-show/</a:t>
            </a:r>
            <a:r>
              <a:rPr lang="en-GB" sz="800" dirty="0"/>
              <a:t> </a:t>
            </a:r>
          </a:p>
          <a:p>
            <a:pPr lvl="2"/>
            <a:r>
              <a:rPr lang="en-GB" sz="1400" dirty="0"/>
              <a:t>Inject </a:t>
            </a:r>
            <a:r>
              <a:rPr lang="en-GB" sz="1400" dirty="0" smtClean="0"/>
              <a:t>malicious </a:t>
            </a:r>
            <a:r>
              <a:rPr lang="en-GB" sz="1400" dirty="0"/>
              <a:t>code to benign executables that are passing through the network in control of the attacker.</a:t>
            </a:r>
          </a:p>
          <a:p>
            <a:pPr lvl="1"/>
            <a:endParaRPr lang="en-GB" dirty="0"/>
          </a:p>
          <a:p>
            <a:pPr marL="0" indent="0">
              <a:buNone/>
            </a:pPr>
            <a:endParaRPr lang="en-GB" sz="1600" dirty="0"/>
          </a:p>
        </p:txBody>
      </p:sp>
    </p:spTree>
    <p:extLst>
      <p:ext uri="{BB962C8B-B14F-4D97-AF65-F5344CB8AC3E}">
        <p14:creationId xmlns:p14="http://schemas.microsoft.com/office/powerpoint/2010/main" val="37947057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r>
              <a:rPr lang="en-GB" sz="1600" dirty="0"/>
              <a:t>Multiple pieces of code makes little or no meaning, but together they make up the malicious code.</a:t>
            </a:r>
          </a:p>
          <a:p>
            <a:pPr marL="0" indent="0">
              <a:buNone/>
            </a:pPr>
            <a:endParaRPr lang="en-GB" sz="1600" dirty="0"/>
          </a:p>
          <a:p>
            <a:r>
              <a:rPr lang="en-GB" sz="1600" dirty="0"/>
              <a:t>Can be distributed in two or more of the following ways:</a:t>
            </a:r>
          </a:p>
          <a:p>
            <a:pPr lvl="1"/>
            <a:r>
              <a:rPr lang="en-GB" sz="1200" dirty="0">
                <a:solidFill>
                  <a:srgbClr val="00B9F3"/>
                </a:solidFill>
              </a:rPr>
              <a:t>Operating system software</a:t>
            </a:r>
          </a:p>
          <a:p>
            <a:pPr lvl="1"/>
            <a:r>
              <a:rPr lang="en-GB" sz="1200" dirty="0">
                <a:solidFill>
                  <a:srgbClr val="FF0000"/>
                </a:solidFill>
              </a:rPr>
              <a:t>Be a part of popular </a:t>
            </a:r>
            <a:r>
              <a:rPr lang="en-GB" sz="1200" dirty="0" smtClean="0">
                <a:solidFill>
                  <a:srgbClr val="FF0000"/>
                </a:solidFill>
              </a:rPr>
              <a:t>applications or an additional application</a:t>
            </a:r>
            <a:endParaRPr lang="en-GB" sz="1200" dirty="0">
              <a:solidFill>
                <a:srgbClr val="FF0000"/>
              </a:solidFill>
            </a:endParaRPr>
          </a:p>
          <a:p>
            <a:pPr lvl="1"/>
            <a:r>
              <a:rPr lang="en-GB" sz="1200" dirty="0">
                <a:solidFill>
                  <a:srgbClr val="92D050"/>
                </a:solidFill>
              </a:rPr>
              <a:t>Added in development process</a:t>
            </a:r>
          </a:p>
          <a:p>
            <a:pPr lvl="1"/>
            <a:r>
              <a:rPr lang="en-GB" sz="1200" dirty="0">
                <a:solidFill>
                  <a:srgbClr val="7030A0"/>
                </a:solidFill>
              </a:rPr>
              <a:t>Added into </a:t>
            </a:r>
            <a:r>
              <a:rPr lang="en-GB" sz="1200" dirty="0" smtClean="0">
                <a:solidFill>
                  <a:srgbClr val="7030A0"/>
                </a:solidFill>
              </a:rPr>
              <a:t>hardware or added as extra hardware</a:t>
            </a:r>
            <a:endParaRPr lang="en-GB" sz="1200" dirty="0">
              <a:solidFill>
                <a:srgbClr val="7030A0"/>
              </a:solidFill>
            </a:endParaRPr>
          </a:p>
          <a:p>
            <a:pPr lvl="1"/>
            <a:r>
              <a:rPr lang="en-GB" sz="1200" dirty="0">
                <a:solidFill>
                  <a:srgbClr val="FFC000"/>
                </a:solidFill>
              </a:rPr>
              <a:t>Sent through updates from trusted </a:t>
            </a:r>
            <a:r>
              <a:rPr lang="en-GB" sz="1200" dirty="0" smtClean="0">
                <a:solidFill>
                  <a:srgbClr val="FFC000"/>
                </a:solidFill>
              </a:rPr>
              <a:t>vendors*</a:t>
            </a:r>
          </a:p>
          <a:p>
            <a:pPr lvl="1"/>
            <a:r>
              <a:rPr lang="en-GB" sz="1200" dirty="0" smtClean="0"/>
              <a:t>…</a:t>
            </a:r>
            <a:endParaRPr lang="en-GB" sz="1200" dirty="0"/>
          </a:p>
          <a:p>
            <a:pPr marL="457200" lvl="1" indent="0">
              <a:buNone/>
            </a:pPr>
            <a:endParaRPr lang="en-GB" sz="1200" dirty="0"/>
          </a:p>
          <a:p>
            <a:pPr marL="0" indent="0">
              <a:buNone/>
            </a:pPr>
            <a:r>
              <a:rPr lang="en-GB" sz="1600" dirty="0" smtClean="0"/>
              <a:t>*Requires either </a:t>
            </a:r>
            <a:r>
              <a:rPr lang="en-GB" sz="1600" dirty="0"/>
              <a:t>to </a:t>
            </a:r>
            <a:r>
              <a:rPr lang="en-GB" sz="1600" dirty="0" smtClean="0"/>
              <a:t>“collaborate with” or “hack” </a:t>
            </a:r>
            <a:r>
              <a:rPr lang="en-GB" sz="1600" dirty="0"/>
              <a:t>a </a:t>
            </a:r>
            <a:r>
              <a:rPr lang="en-GB" sz="1600" dirty="0" smtClean="0"/>
              <a:t>vendor, or ”inject an undercover employee”.</a:t>
            </a:r>
          </a:p>
          <a:p>
            <a:endParaRPr lang="en-GB" sz="1600" dirty="0"/>
          </a:p>
          <a:p>
            <a:pPr>
              <a:buFont typeface="Wingdings"/>
              <a:buChar char="è"/>
            </a:pPr>
            <a:r>
              <a:rPr lang="en-GB" sz="1600" dirty="0" smtClean="0"/>
              <a:t>Combination makes </a:t>
            </a:r>
            <a:r>
              <a:rPr lang="en-GB" sz="1600" dirty="0"/>
              <a:t>the attack almost impossible to detect </a:t>
            </a:r>
            <a:r>
              <a:rPr lang="en-GB" sz="1600" dirty="0" smtClean="0"/>
              <a:t>... </a:t>
            </a:r>
            <a:br>
              <a:rPr lang="en-GB" sz="1600" dirty="0" smtClean="0"/>
            </a:br>
            <a:r>
              <a:rPr lang="en-GB" sz="1600" dirty="0" smtClean="0"/>
              <a:t>Ideal: stealth &amp; untraceable, immune to malware detection:  </a:t>
            </a:r>
            <a:r>
              <a:rPr lang="en-GB" sz="1600" dirty="0" smtClean="0"/>
              <a:t/>
            </a:r>
            <a:br>
              <a:rPr lang="en-GB" sz="1600" dirty="0" smtClean="0"/>
            </a:br>
            <a:r>
              <a:rPr lang="en-GB" sz="1600" dirty="0" smtClean="0"/>
              <a:t>see </a:t>
            </a:r>
            <a:r>
              <a:rPr lang="en-GB" sz="1600" dirty="0" smtClean="0"/>
              <a:t>appendix A1</a:t>
            </a:r>
            <a:endParaRPr lang="en-GB" sz="1600" dirty="0"/>
          </a:p>
          <a:p>
            <a:endParaRPr lang="en-GB" sz="1600" dirty="0"/>
          </a:p>
          <a:p>
            <a:pPr marL="0" indent="0">
              <a:buNone/>
            </a:pPr>
            <a:endParaRPr lang="en-GB" sz="1600" dirty="0" smtClean="0"/>
          </a:p>
        </p:txBody>
      </p:sp>
      <p:sp>
        <p:nvSpPr>
          <p:cNvPr id="2" name="Titel 1"/>
          <p:cNvSpPr>
            <a:spLocks noGrp="1"/>
          </p:cNvSpPr>
          <p:nvPr>
            <p:ph type="title"/>
          </p:nvPr>
        </p:nvSpPr>
        <p:spPr>
          <a:xfrm>
            <a:off x="469716" y="188640"/>
            <a:ext cx="8229600" cy="1143000"/>
          </a:xfrm>
        </p:spPr>
        <p:txBody>
          <a:bodyPr/>
          <a:lstStyle/>
          <a:p>
            <a:r>
              <a:rPr lang="en-GB" sz="2800" dirty="0" smtClean="0"/>
              <a:t>Combination</a:t>
            </a:r>
            <a:endParaRPr lang="en-GB" sz="2800" dirty="0"/>
          </a:p>
        </p:txBody>
      </p:sp>
      <p:sp>
        <p:nvSpPr>
          <p:cNvPr id="4" name="Rechteck 3"/>
          <p:cNvSpPr/>
          <p:nvPr/>
        </p:nvSpPr>
        <p:spPr>
          <a:xfrm>
            <a:off x="7591784" y="2256683"/>
            <a:ext cx="1080120" cy="1800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Rechteck 4"/>
          <p:cNvSpPr/>
          <p:nvPr/>
        </p:nvSpPr>
        <p:spPr>
          <a:xfrm>
            <a:off x="7591784" y="2256683"/>
            <a:ext cx="1080120" cy="288032"/>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Rechteck 5"/>
          <p:cNvSpPr/>
          <p:nvPr/>
        </p:nvSpPr>
        <p:spPr>
          <a:xfrm>
            <a:off x="7591784" y="2898863"/>
            <a:ext cx="1102980" cy="100953"/>
          </a:xfrm>
          <a:prstGeom prst="rect">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Rechteck 6"/>
          <p:cNvSpPr/>
          <p:nvPr/>
        </p:nvSpPr>
        <p:spPr>
          <a:xfrm>
            <a:off x="7591784" y="2500215"/>
            <a:ext cx="1080120" cy="116508"/>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echteck 7"/>
          <p:cNvSpPr/>
          <p:nvPr/>
        </p:nvSpPr>
        <p:spPr>
          <a:xfrm>
            <a:off x="7591784" y="3027243"/>
            <a:ext cx="1080120" cy="396044"/>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hteck 8"/>
          <p:cNvSpPr/>
          <p:nvPr/>
        </p:nvSpPr>
        <p:spPr>
          <a:xfrm>
            <a:off x="7591784" y="3423287"/>
            <a:ext cx="1080120" cy="633596"/>
          </a:xfrm>
          <a:prstGeom prst="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hteck 9"/>
          <p:cNvSpPr/>
          <p:nvPr/>
        </p:nvSpPr>
        <p:spPr>
          <a:xfrm>
            <a:off x="7591784" y="2616723"/>
            <a:ext cx="1080120" cy="282140"/>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434693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899592" y="2780928"/>
            <a:ext cx="5832648"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el 1"/>
          <p:cNvSpPr>
            <a:spLocks noGrp="1"/>
          </p:cNvSpPr>
          <p:nvPr>
            <p:ph type="title"/>
          </p:nvPr>
        </p:nvSpPr>
        <p:spPr>
          <a:xfrm>
            <a:off x="683568" y="188640"/>
            <a:ext cx="8169275" cy="865188"/>
          </a:xfrm>
        </p:spPr>
        <p:txBody>
          <a:bodyPr/>
          <a:lstStyle/>
          <a:p>
            <a:r>
              <a:rPr lang="en-GB" sz="2800" dirty="0" smtClean="0"/>
              <a:t>To whom we should trust …</a:t>
            </a:r>
            <a:endParaRPr lang="en-GB" sz="2800" dirty="0"/>
          </a:p>
        </p:txBody>
      </p:sp>
      <p:sp>
        <p:nvSpPr>
          <p:cNvPr id="3" name="Inhaltsplatzhalter 2"/>
          <p:cNvSpPr>
            <a:spLocks noGrp="1"/>
          </p:cNvSpPr>
          <p:nvPr>
            <p:ph idx="1"/>
          </p:nvPr>
        </p:nvSpPr>
        <p:spPr>
          <a:xfrm>
            <a:off x="467544" y="1556792"/>
            <a:ext cx="8496944" cy="3888432"/>
          </a:xfrm>
        </p:spPr>
        <p:txBody>
          <a:bodyPr/>
          <a:lstStyle/>
          <a:p>
            <a:r>
              <a:rPr lang="en-GB" sz="1600" dirty="0" smtClean="0"/>
              <a:t>Find a trusted supplier and consider complete </a:t>
            </a:r>
            <a:r>
              <a:rPr lang="en-GB" sz="1600" b="1" dirty="0" smtClean="0">
                <a:solidFill>
                  <a:srgbClr val="FF0000"/>
                </a:solidFill>
              </a:rPr>
              <a:t>supply chain for security</a:t>
            </a:r>
          </a:p>
          <a:p>
            <a:endParaRPr lang="en-GB" sz="1600" dirty="0" smtClean="0"/>
          </a:p>
          <a:p>
            <a:r>
              <a:rPr lang="en-GB" sz="1600" dirty="0" smtClean="0">
                <a:sym typeface="Wingdings" panose="05000000000000000000" pitchFamily="2" charset="2"/>
              </a:rPr>
              <a:t> Nationalisation of IT: software, hardware, legal framework</a:t>
            </a:r>
            <a:endParaRPr lang="en-GB" sz="1600" dirty="0" smtClean="0"/>
          </a:p>
          <a:p>
            <a:endParaRPr lang="en-GB" sz="1600" dirty="0"/>
          </a:p>
          <a:p>
            <a:pPr marL="0" indent="0">
              <a:buNone/>
            </a:pPr>
            <a:r>
              <a:rPr lang="en-GB" sz="1400" dirty="0" smtClean="0">
                <a:solidFill>
                  <a:srgbClr val="00B9F3"/>
                </a:solidFill>
              </a:rPr>
              <a:t>See: </a:t>
            </a:r>
            <a:r>
              <a:rPr lang="en-GB" sz="1400" dirty="0" smtClean="0">
                <a:solidFill>
                  <a:srgbClr val="00B9F3"/>
                </a:solidFill>
                <a:hlinkClick r:id="rId2"/>
              </a:rPr>
              <a:t>www.lancom-systems.de/presse/pressemitteilung/pressemitteilung/cebit-2014-kanzlerin-merkel-informiert-sich-bei-lancom-systems-ueber-hochsichere-router-made-in-germany/</a:t>
            </a:r>
            <a:endParaRPr lang="en-GB" sz="1400" dirty="0" smtClean="0">
              <a:solidFill>
                <a:srgbClr val="00B9F3"/>
              </a:solidFill>
            </a:endParaRPr>
          </a:p>
          <a:p>
            <a:pPr marL="0" indent="0">
              <a:buNone/>
            </a:pPr>
            <a:endParaRPr lang="en-GB" sz="1400" dirty="0">
              <a:solidFill>
                <a:srgbClr val="00B9F3"/>
              </a:solidFill>
            </a:endParaRPr>
          </a:p>
          <a:p>
            <a:r>
              <a:rPr lang="en-GB" sz="1600" dirty="0"/>
              <a:t>To whom we </a:t>
            </a:r>
            <a:r>
              <a:rPr lang="en-GB" sz="1600" dirty="0" smtClean="0"/>
              <a:t>should </a:t>
            </a:r>
            <a:r>
              <a:rPr lang="en-GB" sz="1600" dirty="0"/>
              <a:t>not </a:t>
            </a:r>
            <a:r>
              <a:rPr lang="en-GB" sz="1600" dirty="0" smtClean="0"/>
              <a:t>trust: </a:t>
            </a:r>
            <a:br>
              <a:rPr lang="en-GB" sz="1600" dirty="0" smtClean="0"/>
            </a:br>
            <a:r>
              <a:rPr lang="en-GB" sz="1600" dirty="0" smtClean="0"/>
              <a:t>Alike many other states: 250 million dollar / year NSA fund  to weaken security products*</a:t>
            </a:r>
            <a:br>
              <a:rPr lang="en-GB" sz="1600" dirty="0" smtClean="0"/>
            </a:br>
            <a:r>
              <a:rPr lang="en-GB" sz="1600" dirty="0"/>
              <a:t/>
            </a:r>
            <a:br>
              <a:rPr lang="en-GB" sz="1600" dirty="0"/>
            </a:br>
            <a:r>
              <a:rPr lang="en-GB" sz="1600" i="1" dirty="0"/>
              <a:t>"The third is the deliberate sabotaging of security. The primary example we have of this is the </a:t>
            </a:r>
            <a:r>
              <a:rPr lang="en-GB" sz="1600" b="1" i="1" dirty="0">
                <a:solidFill>
                  <a:srgbClr val="FF0000"/>
                </a:solidFill>
              </a:rPr>
              <a:t>NSA's BULLRUN</a:t>
            </a:r>
            <a:r>
              <a:rPr lang="en-GB" sz="1600" i="1" dirty="0"/>
              <a:t> program, which tries to "insert vulnerabilities into commercial encryption systems, IT systems, networks and endpoint communication devices." This is the worst of the NSA's excesses, because it destroys our trust in the Internet, weakens the security all of us rely on and makes us more vulnerable to attackers worldwide. </a:t>
            </a:r>
            <a:r>
              <a:rPr lang="en-GB" sz="1600" i="1" dirty="0" smtClean="0"/>
              <a:t>“</a:t>
            </a:r>
          </a:p>
          <a:p>
            <a:endParaRPr lang="en-GB" sz="1600" i="1" dirty="0" smtClean="0"/>
          </a:p>
          <a:p>
            <a:pPr marL="0" indent="0">
              <a:buNone/>
            </a:pPr>
            <a:r>
              <a:rPr lang="en-GB" sz="1400" dirty="0" smtClean="0">
                <a:hlinkClick r:id="rId3"/>
              </a:rPr>
              <a:t>*www.theguardian.com/world/2013/sep/05/nsa-gchq-encryption-codes-security</a:t>
            </a:r>
            <a:r>
              <a:rPr lang="en-GB" sz="1400" dirty="0" smtClean="0"/>
              <a:t> </a:t>
            </a:r>
            <a:endParaRPr lang="en-GB" sz="1400" dirty="0"/>
          </a:p>
          <a:p>
            <a:endParaRPr lang="en-GB" sz="1600" dirty="0"/>
          </a:p>
        </p:txBody>
      </p:sp>
    </p:spTree>
    <p:extLst>
      <p:ext uri="{BB962C8B-B14F-4D97-AF65-F5344CB8AC3E}">
        <p14:creationId xmlns:p14="http://schemas.microsoft.com/office/powerpoint/2010/main" val="34291962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9552" y="764704"/>
            <a:ext cx="8229600" cy="288032"/>
          </a:xfrm>
        </p:spPr>
        <p:txBody>
          <a:bodyPr/>
          <a:lstStyle/>
          <a:p>
            <a:r>
              <a:rPr lang="en-GB" sz="1600" dirty="0" smtClean="0"/>
              <a:t>Penetrating each Computer System, ZDF World Wide War</a:t>
            </a:r>
            <a:endParaRPr lang="en-GB" sz="1600" dirty="0"/>
          </a:p>
        </p:txBody>
      </p:sp>
      <p:sp>
        <p:nvSpPr>
          <p:cNvPr id="3" name="Inhaltsplatzhalter 2"/>
          <p:cNvSpPr>
            <a:spLocks noGrp="1"/>
          </p:cNvSpPr>
          <p:nvPr>
            <p:ph idx="1"/>
          </p:nvPr>
        </p:nvSpPr>
        <p:spPr/>
        <p:txBody>
          <a:bodyPr/>
          <a:lstStyle/>
          <a:p>
            <a:pPr marL="0" indent="0">
              <a:buNone/>
            </a:pPr>
            <a:r>
              <a:rPr lang="en-GB" dirty="0" smtClean="0"/>
              <a:t>NSA Endgame </a:t>
            </a:r>
            <a:r>
              <a:rPr lang="en-GB" dirty="0" smtClean="0"/>
              <a:t>Software: Penetrates in any system connected to the net.</a:t>
            </a:r>
            <a:endParaRPr lang="en-GB" dirty="0"/>
          </a:p>
        </p:txBody>
      </p:sp>
    </p:spTree>
    <p:extLst>
      <p:ext uri="{BB962C8B-B14F-4D97-AF65-F5344CB8AC3E}">
        <p14:creationId xmlns:p14="http://schemas.microsoft.com/office/powerpoint/2010/main" val="2026130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404664"/>
            <a:ext cx="8229600" cy="792088"/>
          </a:xfrm>
        </p:spPr>
        <p:txBody>
          <a:bodyPr/>
          <a:lstStyle/>
          <a:p>
            <a:r>
              <a:rPr lang="en-GB" sz="2800" dirty="0" smtClean="0"/>
              <a:t>Data in Transition:</a:t>
            </a:r>
            <a:br>
              <a:rPr lang="en-GB" sz="2800" dirty="0" smtClean="0"/>
            </a:br>
            <a:r>
              <a:rPr lang="en-GB" sz="2800" dirty="0" smtClean="0"/>
              <a:t>Transferring Data to the Attacker</a:t>
            </a:r>
            <a:endParaRPr lang="en-GB" sz="2800" dirty="0"/>
          </a:p>
        </p:txBody>
      </p:sp>
      <p:sp>
        <p:nvSpPr>
          <p:cNvPr id="3" name="Inhaltsplatzhalter 2"/>
          <p:cNvSpPr>
            <a:spLocks noGrp="1"/>
          </p:cNvSpPr>
          <p:nvPr>
            <p:ph idx="1"/>
          </p:nvPr>
        </p:nvSpPr>
        <p:spPr>
          <a:xfrm>
            <a:off x="611560" y="1340768"/>
            <a:ext cx="7772400" cy="4911787"/>
          </a:xfrm>
        </p:spPr>
        <p:txBody>
          <a:bodyPr>
            <a:normAutofit lnSpcReduction="10000"/>
          </a:bodyPr>
          <a:lstStyle/>
          <a:p>
            <a:pPr marL="0" indent="0">
              <a:buNone/>
            </a:pPr>
            <a:r>
              <a:rPr lang="en-GB" sz="1600" b="1" dirty="0" smtClean="0"/>
              <a:t>Technical options:</a:t>
            </a:r>
          </a:p>
          <a:p>
            <a:pPr lvl="1"/>
            <a:r>
              <a:rPr lang="en-GB" b="1" dirty="0" smtClean="0">
                <a:solidFill>
                  <a:srgbClr val="00B0F0"/>
                </a:solidFill>
              </a:rPr>
              <a:t>Transferring Data over the Internet</a:t>
            </a:r>
          </a:p>
          <a:p>
            <a:pPr lvl="2"/>
            <a:r>
              <a:rPr lang="en-GB" dirty="0" smtClean="0"/>
              <a:t>Plain or using encryption (for hiding purposes) to “normal” names</a:t>
            </a:r>
          </a:p>
          <a:p>
            <a:pPr lvl="2"/>
            <a:r>
              <a:rPr lang="en-GB" dirty="0" smtClean="0"/>
              <a:t>During Updates </a:t>
            </a:r>
          </a:p>
          <a:p>
            <a:pPr lvl="2"/>
            <a:r>
              <a:rPr lang="en-GB" dirty="0" smtClean="0"/>
              <a:t>Embedded </a:t>
            </a:r>
            <a:r>
              <a:rPr lang="en-GB" dirty="0"/>
              <a:t>into unused fields in </a:t>
            </a:r>
            <a:r>
              <a:rPr lang="en-GB" dirty="0" smtClean="0"/>
              <a:t>protocols</a:t>
            </a:r>
          </a:p>
          <a:p>
            <a:pPr lvl="2"/>
            <a:r>
              <a:rPr lang="en-GB" dirty="0"/>
              <a:t>Embedded into maintenance </a:t>
            </a:r>
            <a:r>
              <a:rPr lang="en-GB" dirty="0" smtClean="0"/>
              <a:t>Protocol</a:t>
            </a:r>
          </a:p>
          <a:p>
            <a:pPr lvl="2"/>
            <a:r>
              <a:rPr lang="en-GB" dirty="0"/>
              <a:t>Hiding origin by using many proxies </a:t>
            </a:r>
            <a:endParaRPr lang="en-GB" dirty="0" smtClean="0"/>
          </a:p>
          <a:p>
            <a:pPr lvl="3"/>
            <a:r>
              <a:rPr lang="en-GB" dirty="0" smtClean="0"/>
              <a:t>TOR</a:t>
            </a:r>
          </a:p>
          <a:p>
            <a:pPr lvl="3"/>
            <a:r>
              <a:rPr lang="en-US" dirty="0"/>
              <a:t>Hidden Collection </a:t>
            </a:r>
            <a:r>
              <a:rPr lang="en-US" dirty="0" smtClean="0"/>
              <a:t>Infrastructure (Information) (</a:t>
            </a:r>
            <a:r>
              <a:rPr lang="en-US" dirty="0" err="1" smtClean="0"/>
              <a:t>CitizenLab</a:t>
            </a:r>
            <a:r>
              <a:rPr lang="en-US" dirty="0" smtClean="0"/>
              <a:t>, 2014)</a:t>
            </a:r>
            <a:br>
              <a:rPr lang="en-US" dirty="0" smtClean="0"/>
            </a:br>
            <a:r>
              <a:rPr lang="en-US" dirty="0" smtClean="0"/>
              <a:t> </a:t>
            </a:r>
            <a:r>
              <a:rPr lang="en-GB" dirty="0">
                <a:hlinkClick r:id="rId2"/>
              </a:rPr>
              <a:t>https://citizenlab.org/2014/02/mapping-hacking-teams-untraceable-spyware/</a:t>
            </a:r>
            <a:r>
              <a:rPr lang="en-GB" dirty="0"/>
              <a:t> </a:t>
            </a:r>
          </a:p>
          <a:p>
            <a:pPr marL="1371600" lvl="3" indent="0">
              <a:buNone/>
            </a:pPr>
            <a:endParaRPr lang="en-GB" dirty="0" smtClean="0"/>
          </a:p>
          <a:p>
            <a:pPr lvl="1"/>
            <a:r>
              <a:rPr lang="en-GB" b="1" dirty="0" smtClean="0">
                <a:solidFill>
                  <a:srgbClr val="FF0000"/>
                </a:solidFill>
              </a:rPr>
              <a:t>Transferring Data without connect to internet</a:t>
            </a:r>
          </a:p>
          <a:p>
            <a:pPr lvl="2"/>
            <a:r>
              <a:rPr lang="en-GB" dirty="0" smtClean="0"/>
              <a:t>Employee using USB-stick </a:t>
            </a:r>
          </a:p>
          <a:p>
            <a:pPr lvl="2"/>
            <a:r>
              <a:rPr lang="en-GB" dirty="0"/>
              <a:t>Physically collect data (HW maintenance</a:t>
            </a:r>
            <a:r>
              <a:rPr lang="en-GB" dirty="0" smtClean="0"/>
              <a:t>)</a:t>
            </a:r>
          </a:p>
          <a:p>
            <a:pPr lvl="2"/>
            <a:r>
              <a:rPr lang="en-GB" dirty="0"/>
              <a:t>Locally connected  PC without internet using “proxy server”</a:t>
            </a:r>
          </a:p>
          <a:p>
            <a:pPr lvl="2"/>
            <a:r>
              <a:rPr lang="en-GB" dirty="0"/>
              <a:t>Radio access </a:t>
            </a:r>
            <a:r>
              <a:rPr lang="en-GB" sz="1200" dirty="0" smtClean="0"/>
              <a:t/>
            </a:r>
            <a:br>
              <a:rPr lang="en-GB" sz="1200" dirty="0" smtClean="0"/>
            </a:br>
            <a:r>
              <a:rPr lang="en-GB" sz="1000" dirty="0" smtClean="0"/>
              <a:t>(</a:t>
            </a:r>
            <a:r>
              <a:rPr lang="en-GB" sz="1000" dirty="0"/>
              <a:t>COTTONMOUTH </a:t>
            </a:r>
            <a:r>
              <a:rPr lang="en-GB" sz="1000" dirty="0">
                <a:hlinkClick r:id="rId3"/>
              </a:rPr>
              <a:t>http://</a:t>
            </a:r>
            <a:r>
              <a:rPr lang="en-GB" sz="1000" dirty="0" smtClean="0">
                <a:hlinkClick r:id="rId3"/>
              </a:rPr>
              <a:t>leaksource.files.wordpress.com/2013/12/nsa-ant-cottonomouth-iii.jpg</a:t>
            </a:r>
            <a:r>
              <a:rPr lang="en-GB" sz="1000" dirty="0" smtClean="0"/>
              <a:t> )</a:t>
            </a:r>
            <a:endParaRPr lang="en-GB" sz="1000" dirty="0"/>
          </a:p>
          <a:p>
            <a:pPr lvl="2"/>
            <a:endParaRPr lang="en-GB" sz="1200" dirty="0"/>
          </a:p>
          <a:p>
            <a:pPr lvl="2"/>
            <a:endParaRPr lang="en-GB" sz="1200" dirty="0" smtClean="0"/>
          </a:p>
        </p:txBody>
      </p:sp>
    </p:spTree>
    <p:extLst>
      <p:ext uri="{BB962C8B-B14F-4D97-AF65-F5344CB8AC3E}">
        <p14:creationId xmlns:p14="http://schemas.microsoft.com/office/powerpoint/2010/main" val="24012400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802758" y="2624328"/>
            <a:ext cx="7772400" cy="1609344"/>
          </a:xfrm>
        </p:spPr>
        <p:txBody>
          <a:bodyPr>
            <a:normAutofit fontScale="90000"/>
          </a:bodyPr>
          <a:lstStyle/>
          <a:p>
            <a:pPr algn="ctr"/>
            <a:r>
              <a:rPr lang="en-US" sz="4800" dirty="0" smtClean="0"/>
              <a:t/>
            </a:r>
            <a:br>
              <a:rPr lang="en-US" sz="4800" dirty="0" smtClean="0"/>
            </a:br>
            <a:r>
              <a:rPr lang="en-US" sz="4800" dirty="0" smtClean="0">
                <a:solidFill>
                  <a:srgbClr val="002060"/>
                </a:solidFill>
              </a:rPr>
              <a:t>Part II</a:t>
            </a:r>
            <a:r>
              <a:rPr lang="en-US" sz="4800" dirty="0">
                <a:solidFill>
                  <a:srgbClr val="002060"/>
                </a:solidFill>
              </a:rPr>
              <a:t/>
            </a:r>
            <a:br>
              <a:rPr lang="en-US" sz="4800" dirty="0">
                <a:solidFill>
                  <a:srgbClr val="002060"/>
                </a:solidFill>
              </a:rPr>
            </a:br>
            <a:r>
              <a:rPr lang="en-US" sz="4800" dirty="0" smtClean="0">
                <a:solidFill>
                  <a:srgbClr val="002060"/>
                </a:solidFill>
              </a:rPr>
              <a:t>Attacks in action</a:t>
            </a:r>
            <a:endParaRPr lang="en-US" sz="4800" dirty="0">
              <a:solidFill>
                <a:srgbClr val="002060"/>
              </a:solidFill>
            </a:endParaRPr>
          </a:p>
        </p:txBody>
      </p:sp>
    </p:spTree>
    <p:extLst>
      <p:ext uri="{BB962C8B-B14F-4D97-AF65-F5344CB8AC3E}">
        <p14:creationId xmlns:p14="http://schemas.microsoft.com/office/powerpoint/2010/main" val="29311458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2852936"/>
            <a:ext cx="8229600" cy="1143000"/>
          </a:xfrm>
        </p:spPr>
        <p:txBody>
          <a:bodyPr/>
          <a:lstStyle/>
          <a:p>
            <a:pPr algn="ctr"/>
            <a:r>
              <a:rPr lang="en-GB" sz="2800" dirty="0" smtClean="0"/>
              <a:t>A: </a:t>
            </a:r>
            <a:r>
              <a:rPr lang="en-GB" sz="2800" dirty="0" smtClean="0"/>
              <a:t>Disclaimer</a:t>
            </a:r>
            <a:endParaRPr lang="en-GB" sz="2800" dirty="0"/>
          </a:p>
        </p:txBody>
      </p:sp>
      <p:sp>
        <p:nvSpPr>
          <p:cNvPr id="3" name="Inhaltsplatzhalter 2"/>
          <p:cNvSpPr>
            <a:spLocks noGrp="1"/>
          </p:cNvSpPr>
          <p:nvPr>
            <p:ph idx="1"/>
          </p:nvPr>
        </p:nvSpPr>
        <p:spPr>
          <a:xfrm>
            <a:off x="611560" y="4221088"/>
            <a:ext cx="8229600" cy="2088232"/>
          </a:xfrm>
        </p:spPr>
        <p:txBody>
          <a:bodyPr/>
          <a:lstStyle/>
          <a:p>
            <a:endParaRPr lang="en-GB" dirty="0"/>
          </a:p>
        </p:txBody>
      </p:sp>
    </p:spTree>
    <p:extLst>
      <p:ext uri="{BB962C8B-B14F-4D97-AF65-F5344CB8AC3E}">
        <p14:creationId xmlns:p14="http://schemas.microsoft.com/office/powerpoint/2010/main" val="4254648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2800" dirty="0"/>
              <a:t>Content</a:t>
            </a:r>
            <a:endParaRPr lang="en-GB" sz="2800" dirty="0"/>
          </a:p>
        </p:txBody>
      </p:sp>
      <p:sp>
        <p:nvSpPr>
          <p:cNvPr id="3" name="Inhaltsplatzhalter 2"/>
          <p:cNvSpPr>
            <a:spLocks noGrp="1"/>
          </p:cNvSpPr>
          <p:nvPr>
            <p:ph idx="1"/>
          </p:nvPr>
        </p:nvSpPr>
        <p:spPr/>
        <p:txBody>
          <a:bodyPr/>
          <a:lstStyle/>
          <a:p>
            <a:pPr marL="0" indent="0">
              <a:buNone/>
            </a:pPr>
            <a:r>
              <a:rPr lang="en-US" b="1" dirty="0">
                <a:solidFill>
                  <a:srgbClr val="002060"/>
                </a:solidFill>
              </a:rPr>
              <a:t>Part I: Basic technical attack options by</a:t>
            </a:r>
          </a:p>
          <a:p>
            <a:pPr marL="0" indent="0">
              <a:buNone/>
            </a:pPr>
            <a:r>
              <a:rPr lang="en-US" dirty="0"/>
              <a:t>	Software, Development Kit, Tools, Hardware, Updates, any Combination</a:t>
            </a:r>
            <a:br>
              <a:rPr lang="en-US" dirty="0"/>
            </a:br>
            <a:r>
              <a:rPr lang="en-US" dirty="0"/>
              <a:t>	Transferring Data</a:t>
            </a:r>
          </a:p>
          <a:p>
            <a:pPr marL="0" indent="0">
              <a:buNone/>
            </a:pPr>
            <a:endParaRPr lang="en-US" dirty="0"/>
          </a:p>
          <a:p>
            <a:pPr marL="0" indent="0">
              <a:buNone/>
            </a:pPr>
            <a:r>
              <a:rPr lang="en-US" b="1" dirty="0">
                <a:solidFill>
                  <a:srgbClr val="002060"/>
                </a:solidFill>
              </a:rPr>
              <a:t>Part II: Attacks in action</a:t>
            </a:r>
          </a:p>
          <a:p>
            <a:pPr marL="0" indent="0">
              <a:buNone/>
              <a:tabLst>
                <a:tab pos="449263" algn="l"/>
              </a:tabLst>
            </a:pPr>
            <a:r>
              <a:rPr lang="en-US" dirty="0"/>
              <a:t>	A: Without supplier support</a:t>
            </a:r>
          </a:p>
          <a:p>
            <a:pPr marL="0" indent="0">
              <a:buNone/>
              <a:tabLst>
                <a:tab pos="449263" algn="l"/>
              </a:tabLst>
            </a:pPr>
            <a:r>
              <a:rPr lang="en-US" dirty="0"/>
              <a:t>		Vulnerabilities, Attack Cycle</a:t>
            </a:r>
          </a:p>
          <a:p>
            <a:pPr marL="0" indent="0">
              <a:buNone/>
              <a:tabLst>
                <a:tab pos="449263" algn="l"/>
              </a:tabLst>
            </a:pPr>
            <a:r>
              <a:rPr lang="en-US" dirty="0"/>
              <a:t>	B: With supplier support</a:t>
            </a:r>
          </a:p>
          <a:p>
            <a:pPr marL="0" indent="0">
              <a:buNone/>
              <a:tabLst>
                <a:tab pos="449263" algn="l"/>
              </a:tabLst>
            </a:pPr>
            <a:r>
              <a:rPr lang="en-US" dirty="0"/>
              <a:t>		Terms &amp; Condition, Server Access, “Lawful Interception”</a:t>
            </a:r>
          </a:p>
          <a:p>
            <a:pPr marL="0" indent="0">
              <a:buNone/>
              <a:tabLst>
                <a:tab pos="449263" algn="l"/>
              </a:tabLst>
            </a:pPr>
            <a:r>
              <a:rPr lang="en-US" dirty="0"/>
              <a:t>	Mitigation and impact on common attack categories</a:t>
            </a:r>
          </a:p>
          <a:p>
            <a:pPr marL="0" indent="0">
              <a:buNone/>
              <a:tabLst>
                <a:tab pos="449263" algn="l"/>
              </a:tabLst>
            </a:pPr>
            <a:endParaRPr lang="en-US" dirty="0"/>
          </a:p>
          <a:p>
            <a:pPr marL="0" indent="0">
              <a:buNone/>
              <a:tabLst>
                <a:tab pos="449263" algn="l"/>
              </a:tabLst>
            </a:pPr>
            <a:r>
              <a:rPr lang="en-US" b="1" dirty="0">
                <a:solidFill>
                  <a:srgbClr val="002060"/>
                </a:solidFill>
              </a:rPr>
              <a:t>Part III: </a:t>
            </a:r>
            <a:r>
              <a:rPr lang="en-US" b="1" dirty="0" smtClean="0">
                <a:solidFill>
                  <a:srgbClr val="002060"/>
                </a:solidFill>
              </a:rPr>
              <a:t>Re-Defining Security and Privacy in the Net</a:t>
            </a:r>
            <a:br>
              <a:rPr lang="en-US" b="1" dirty="0" smtClean="0">
                <a:solidFill>
                  <a:srgbClr val="002060"/>
                </a:solidFill>
              </a:rPr>
            </a:br>
            <a:r>
              <a:rPr lang="en-US" dirty="0"/>
              <a:t>	understanding the current situation …</a:t>
            </a:r>
          </a:p>
          <a:p>
            <a:pPr marL="0" indent="0">
              <a:buNone/>
              <a:tabLst>
                <a:tab pos="449263" algn="l"/>
              </a:tabLst>
            </a:pPr>
            <a:endParaRPr lang="en-US" dirty="0"/>
          </a:p>
          <a:p>
            <a:pPr marL="0" indent="0">
              <a:buNone/>
              <a:tabLst>
                <a:tab pos="449263" algn="l"/>
              </a:tabLst>
            </a:pPr>
            <a:r>
              <a:rPr lang="en-US" b="1" dirty="0">
                <a:solidFill>
                  <a:srgbClr val="002060"/>
                </a:solidFill>
              </a:rPr>
              <a:t>Appendix</a:t>
            </a:r>
          </a:p>
          <a:p>
            <a:pPr marL="0" indent="0">
              <a:buNone/>
            </a:pPr>
            <a:endParaRPr lang="en-GB" dirty="0"/>
          </a:p>
        </p:txBody>
      </p:sp>
      <p:sp>
        <p:nvSpPr>
          <p:cNvPr id="4" name="Foliennummernplatzhalter 3"/>
          <p:cNvSpPr>
            <a:spLocks noGrp="1"/>
          </p:cNvSpPr>
          <p:nvPr>
            <p:ph type="sldNum" sz="quarter" idx="10"/>
          </p:nvPr>
        </p:nvSpPr>
        <p:spPr/>
        <p:txBody>
          <a:bodyPr/>
          <a:lstStyle/>
          <a:p>
            <a:pPr>
              <a:defRPr/>
            </a:pPr>
            <a:fld id="{AB43F446-01A6-40D5-A745-FEDBB5ED9DA8}" type="slidenum">
              <a:rPr lang="de-CH" smtClean="0"/>
              <a:pPr>
                <a:defRPr/>
              </a:pPr>
              <a:t>2</a:t>
            </a:fld>
            <a:r>
              <a:rPr lang="de-CH"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1460838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800" dirty="0" smtClean="0"/>
              <a:t>National Security Tasks</a:t>
            </a:r>
            <a:endParaRPr lang="en-GB" sz="2800" dirty="0"/>
          </a:p>
        </p:txBody>
      </p:sp>
      <p:sp>
        <p:nvSpPr>
          <p:cNvPr id="3" name="Inhaltsplatzhalter 2"/>
          <p:cNvSpPr>
            <a:spLocks noGrp="1"/>
          </p:cNvSpPr>
          <p:nvPr>
            <p:ph idx="1"/>
          </p:nvPr>
        </p:nvSpPr>
        <p:spPr/>
        <p:txBody>
          <a:bodyPr/>
          <a:lstStyle/>
          <a:p>
            <a:pPr marL="0" indent="0">
              <a:buNone/>
            </a:pPr>
            <a:r>
              <a:rPr lang="en-GB" dirty="0" smtClean="0"/>
              <a:t>Snowden revealed Information from USA</a:t>
            </a:r>
          </a:p>
          <a:p>
            <a:pPr marL="0" indent="0">
              <a:buNone/>
            </a:pPr>
            <a:endParaRPr lang="en-GB" dirty="0"/>
          </a:p>
          <a:p>
            <a:pPr marL="0" indent="0">
              <a:buNone/>
            </a:pPr>
            <a:r>
              <a:rPr lang="en-GB" dirty="0" smtClean="0"/>
              <a:t>Today 25 Nations have Cyber commands alike USA, tendency is growing …</a:t>
            </a:r>
          </a:p>
          <a:p>
            <a:pPr marL="0" indent="0">
              <a:buNone/>
            </a:pPr>
            <a:endParaRPr lang="en-GB" dirty="0"/>
          </a:p>
          <a:p>
            <a:pPr marL="0" indent="0">
              <a:buNone/>
            </a:pPr>
            <a:r>
              <a:rPr lang="en-GB" dirty="0" smtClean="0"/>
              <a:t>Comparable technology as USA has s used today by probably around 10 Nations</a:t>
            </a:r>
          </a:p>
          <a:p>
            <a:pPr marL="0" indent="0">
              <a:buNone/>
            </a:pPr>
            <a:endParaRPr lang="en-GB" dirty="0"/>
          </a:p>
          <a:p>
            <a:pPr marL="0" indent="0">
              <a:buNone/>
            </a:pPr>
            <a:r>
              <a:rPr lang="en-GB" dirty="0" smtClean="0"/>
              <a:t>If we know more from USA, this does not mean they are the worst one …</a:t>
            </a:r>
          </a:p>
          <a:p>
            <a:pPr marL="0" indent="0">
              <a:buNone/>
            </a:pPr>
            <a:r>
              <a:rPr lang="en-GB" dirty="0" smtClean="0"/>
              <a:t>In contrary: Non democratic states may be much more advanced …</a:t>
            </a:r>
          </a:p>
          <a:p>
            <a:pPr marL="0" indent="0">
              <a:buNone/>
            </a:pPr>
            <a:endParaRPr lang="en-GB" dirty="0"/>
          </a:p>
          <a:p>
            <a:pPr marL="0" indent="0">
              <a:buNone/>
            </a:pPr>
            <a:r>
              <a:rPr lang="en-GB" dirty="0" smtClean="0"/>
              <a:t>If we use the example of USA it is because of proper references, but also European sates might be not much different …</a:t>
            </a:r>
            <a:endParaRPr lang="en-GB" dirty="0"/>
          </a:p>
        </p:txBody>
      </p:sp>
      <p:sp>
        <p:nvSpPr>
          <p:cNvPr id="4" name="Foliennummernplatzhalter 3"/>
          <p:cNvSpPr>
            <a:spLocks noGrp="1"/>
          </p:cNvSpPr>
          <p:nvPr>
            <p:ph type="sldNum" sz="quarter" idx="10"/>
          </p:nvPr>
        </p:nvSpPr>
        <p:spPr/>
        <p:txBody>
          <a:bodyPr/>
          <a:lstStyle/>
          <a:p>
            <a:pPr>
              <a:defRPr/>
            </a:pPr>
            <a:fld id="{AB43F446-01A6-40D5-A745-FEDBB5ED9DA8}" type="slidenum">
              <a:rPr lang="de-CH" smtClean="0"/>
              <a:pPr>
                <a:defRPr/>
              </a:pPr>
              <a:t>20</a:t>
            </a:fld>
            <a:r>
              <a:rPr lang="de-CH"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4220965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2852936"/>
            <a:ext cx="8229600" cy="1143000"/>
          </a:xfrm>
        </p:spPr>
        <p:txBody>
          <a:bodyPr/>
          <a:lstStyle/>
          <a:p>
            <a:pPr algn="ctr"/>
            <a:r>
              <a:rPr lang="en-GB" sz="2800" dirty="0" smtClean="0"/>
              <a:t>A: Without supplier support</a:t>
            </a:r>
            <a:endParaRPr lang="en-GB" sz="2800" dirty="0"/>
          </a:p>
        </p:txBody>
      </p:sp>
      <p:sp>
        <p:nvSpPr>
          <p:cNvPr id="3" name="Inhaltsplatzhalter 2"/>
          <p:cNvSpPr>
            <a:spLocks noGrp="1"/>
          </p:cNvSpPr>
          <p:nvPr>
            <p:ph idx="1"/>
          </p:nvPr>
        </p:nvSpPr>
        <p:spPr>
          <a:xfrm>
            <a:off x="611560" y="4221088"/>
            <a:ext cx="8229600" cy="2088232"/>
          </a:xfrm>
        </p:spPr>
        <p:txBody>
          <a:bodyPr/>
          <a:lstStyle/>
          <a:p>
            <a:endParaRPr lang="en-GB" dirty="0"/>
          </a:p>
        </p:txBody>
      </p:sp>
    </p:spTree>
    <p:extLst>
      <p:ext uri="{BB962C8B-B14F-4D97-AF65-F5344CB8AC3E}">
        <p14:creationId xmlns:p14="http://schemas.microsoft.com/office/powerpoint/2010/main" val="39400720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188640"/>
            <a:ext cx="8169275" cy="865188"/>
          </a:xfrm>
        </p:spPr>
        <p:txBody>
          <a:bodyPr/>
          <a:lstStyle/>
          <a:p>
            <a:r>
              <a:rPr lang="en-GB" sz="2800" dirty="0" smtClean="0"/>
              <a:t>Step 1: Identifying Vulnerabilities</a:t>
            </a:r>
            <a:endParaRPr lang="en-GB" sz="2800" dirty="0"/>
          </a:p>
        </p:txBody>
      </p:sp>
      <p:sp>
        <p:nvSpPr>
          <p:cNvPr id="3" name="Inhaltsplatzhalter 2"/>
          <p:cNvSpPr>
            <a:spLocks noGrp="1"/>
          </p:cNvSpPr>
          <p:nvPr>
            <p:ph idx="1"/>
          </p:nvPr>
        </p:nvSpPr>
        <p:spPr>
          <a:xfrm>
            <a:off x="539552" y="1844824"/>
            <a:ext cx="8496944" cy="3888432"/>
          </a:xfrm>
        </p:spPr>
        <p:txBody>
          <a:bodyPr/>
          <a:lstStyle/>
          <a:p>
            <a:r>
              <a:rPr lang="en-GB" sz="1600" b="1" dirty="0" smtClean="0"/>
              <a:t>Published vulnerabilities </a:t>
            </a:r>
            <a:r>
              <a:rPr lang="en-GB" sz="1600" dirty="0" smtClean="0"/>
              <a:t>(Patch available, Attack suite available </a:t>
            </a:r>
            <a:r>
              <a:rPr lang="en-GB" sz="1600" dirty="0" smtClean="0">
                <a:sym typeface="Wingdings" panose="05000000000000000000" pitchFamily="2" charset="2"/>
              </a:rPr>
              <a:t> Script kiddies</a:t>
            </a:r>
            <a:r>
              <a:rPr lang="en-GB" sz="1600" dirty="0" smtClean="0"/>
              <a:t>) </a:t>
            </a:r>
          </a:p>
          <a:p>
            <a:endParaRPr lang="en-GB" sz="1600" dirty="0" smtClean="0"/>
          </a:p>
          <a:p>
            <a:pPr marL="342900" lvl="1" indent="-342900"/>
            <a:r>
              <a:rPr lang="en-GB" sz="1600" b="1" dirty="0" smtClean="0"/>
              <a:t>Vulnerability market</a:t>
            </a:r>
            <a:r>
              <a:rPr lang="en-GB" sz="1600" dirty="0" smtClean="0"/>
              <a:t> buy or rent a vulnerability</a:t>
            </a:r>
            <a:br>
              <a:rPr lang="en-GB" sz="1600" dirty="0" smtClean="0"/>
            </a:br>
            <a:r>
              <a:rPr lang="en-GB" sz="1600" b="1" dirty="0" smtClean="0">
                <a:solidFill>
                  <a:srgbClr val="002060"/>
                </a:solidFill>
              </a:rPr>
              <a:t>as service to governments</a:t>
            </a:r>
            <a:br>
              <a:rPr lang="en-GB" sz="1600" b="1" dirty="0" smtClean="0">
                <a:solidFill>
                  <a:srgbClr val="002060"/>
                </a:solidFill>
              </a:rPr>
            </a:br>
            <a:r>
              <a:rPr lang="en-GB" sz="1600" dirty="0" smtClean="0"/>
              <a:t>- </a:t>
            </a:r>
            <a:r>
              <a:rPr lang="en-GB" sz="1600" dirty="0"/>
              <a:t>Commercial companies as e.g. VUPEN for zero day exploits</a:t>
            </a:r>
            <a:br>
              <a:rPr lang="en-GB" sz="1600" dirty="0"/>
            </a:br>
            <a:r>
              <a:rPr lang="en-GB" sz="1600" dirty="0" smtClean="0"/>
              <a:t>- Providing </a:t>
            </a:r>
            <a:r>
              <a:rPr lang="en-GB" sz="1600" dirty="0"/>
              <a:t>“lawful interception” </a:t>
            </a:r>
            <a:r>
              <a:rPr lang="en-GB" sz="1600" dirty="0" smtClean="0"/>
              <a:t> </a:t>
            </a:r>
            <a:r>
              <a:rPr lang="en-GB" sz="1500" dirty="0" smtClean="0"/>
              <a:t>e.g.</a:t>
            </a:r>
            <a:r>
              <a:rPr lang="en-GB" sz="1500" dirty="0"/>
              <a:t> (Hacking Team, Gamma International</a:t>
            </a:r>
            <a:r>
              <a:rPr lang="en-GB" sz="1500" dirty="0" smtClean="0"/>
              <a:t>,</a:t>
            </a:r>
            <a:br>
              <a:rPr lang="en-GB" sz="1500" dirty="0" smtClean="0"/>
            </a:br>
            <a:r>
              <a:rPr lang="en-GB" sz="1500" dirty="0" smtClean="0"/>
              <a:t>   </a:t>
            </a:r>
            <a:r>
              <a:rPr lang="en-GB" sz="1500" dirty="0"/>
              <a:t>Blue </a:t>
            </a:r>
            <a:r>
              <a:rPr lang="en-GB" sz="1500" dirty="0" smtClean="0"/>
              <a:t>Coat etc.)</a:t>
            </a:r>
            <a:r>
              <a:rPr lang="en-GB" sz="1600" dirty="0" smtClean="0"/>
              <a:t/>
            </a:r>
            <a:br>
              <a:rPr lang="en-GB" sz="1600" dirty="0" smtClean="0"/>
            </a:br>
            <a:r>
              <a:rPr lang="en-GB" sz="1600" b="1" dirty="0">
                <a:solidFill>
                  <a:srgbClr val="002060"/>
                </a:solidFill>
              </a:rPr>
              <a:t>as service </a:t>
            </a:r>
            <a:r>
              <a:rPr lang="en-GB" sz="1600" b="1" dirty="0" smtClean="0">
                <a:solidFill>
                  <a:srgbClr val="002060"/>
                </a:solidFill>
              </a:rPr>
              <a:t>to criminals (</a:t>
            </a:r>
            <a:r>
              <a:rPr lang="en-GB" sz="1600" b="1" dirty="0" err="1" smtClean="0">
                <a:solidFill>
                  <a:srgbClr val="002060"/>
                </a:solidFill>
              </a:rPr>
              <a:t>crimeware</a:t>
            </a:r>
            <a:r>
              <a:rPr lang="en-GB" sz="1600" b="1" dirty="0" smtClean="0">
                <a:solidFill>
                  <a:srgbClr val="002060"/>
                </a:solidFill>
              </a:rPr>
              <a:t> as a service, on ethical conduct) </a:t>
            </a:r>
            <a:r>
              <a:rPr lang="en-GB" sz="1600" b="1" dirty="0">
                <a:solidFill>
                  <a:srgbClr val="002060"/>
                </a:solidFill>
              </a:rPr>
              <a:t/>
            </a:r>
            <a:br>
              <a:rPr lang="en-GB" sz="1600" b="1" dirty="0">
                <a:solidFill>
                  <a:srgbClr val="002060"/>
                </a:solidFill>
              </a:rPr>
            </a:br>
            <a:r>
              <a:rPr lang="en-GB" sz="1600" dirty="0" smtClean="0"/>
              <a:t>- </a:t>
            </a:r>
            <a:r>
              <a:rPr lang="en-GB" sz="1600" dirty="0"/>
              <a:t>black market: zero </a:t>
            </a:r>
            <a:r>
              <a:rPr lang="en-GB" sz="1600" dirty="0" smtClean="0"/>
              <a:t>exploits</a:t>
            </a:r>
            <a:br>
              <a:rPr lang="en-GB" sz="1600" dirty="0" smtClean="0"/>
            </a:br>
            <a:r>
              <a:rPr lang="en-GB" sz="1600" dirty="0" smtClean="0"/>
              <a:t>- </a:t>
            </a:r>
            <a:r>
              <a:rPr lang="en-GB" sz="1600" dirty="0"/>
              <a:t>crime as a service. With explicit business conditions *  </a:t>
            </a:r>
          </a:p>
          <a:p>
            <a:endParaRPr lang="en-GB" sz="1600" dirty="0" smtClean="0"/>
          </a:p>
          <a:p>
            <a:r>
              <a:rPr lang="en-GB" sz="1600" dirty="0" smtClean="0"/>
              <a:t>Self-researched </a:t>
            </a:r>
            <a:r>
              <a:rPr lang="en-GB" sz="1600" b="1" dirty="0"/>
              <a:t>v</a:t>
            </a:r>
            <a:r>
              <a:rPr lang="en-GB" sz="1600" b="1" dirty="0" smtClean="0"/>
              <a:t>ulnerability by engaged hacker team </a:t>
            </a:r>
            <a:r>
              <a:rPr lang="en-GB" sz="1600" dirty="0" smtClean="0"/>
              <a:t>(in-house or any others … )</a:t>
            </a:r>
            <a:br>
              <a:rPr lang="en-GB" sz="1600" dirty="0" smtClean="0"/>
            </a:br>
            <a:endParaRPr lang="en-GB" sz="1600" dirty="0" smtClean="0"/>
          </a:p>
          <a:p>
            <a:endParaRPr lang="en-GB" sz="1600" dirty="0"/>
          </a:p>
          <a:p>
            <a:pPr marL="548640" lvl="2" indent="0">
              <a:buNone/>
            </a:pPr>
            <a:r>
              <a:rPr lang="en-GB" sz="1100" dirty="0" smtClean="0"/>
              <a:t>* (</a:t>
            </a:r>
            <a:r>
              <a:rPr lang="en-GB" sz="1100" dirty="0"/>
              <a:t>2007 / 2) MELANI International Journal of Critical Infrastructure Protection 6 (2013) </a:t>
            </a:r>
            <a:r>
              <a:rPr lang="pt-BR" sz="1100" dirty="0"/>
              <a:t>28-38)</a:t>
            </a:r>
          </a:p>
          <a:p>
            <a:pPr marL="548640" lvl="2" indent="0">
              <a:buNone/>
            </a:pPr>
            <a:r>
              <a:rPr lang="pt-BR" sz="1100" dirty="0">
                <a:hlinkClick r:id="rId2"/>
              </a:rPr>
              <a:t>https://www.sciencedirect.com/science/article/pii/S1874548213000036?np=y</a:t>
            </a:r>
            <a:r>
              <a:rPr lang="pt-BR" sz="1100" dirty="0"/>
              <a:t> </a:t>
            </a:r>
            <a:r>
              <a:rPr lang="pt-BR" sz="1100" dirty="0" smtClean="0"/>
              <a:t>(crimeware as a service)</a:t>
            </a:r>
            <a:endParaRPr lang="pt-BR" sz="1100" dirty="0"/>
          </a:p>
          <a:p>
            <a:endParaRPr lang="en-GB" sz="1600" dirty="0" smtClean="0"/>
          </a:p>
          <a:p>
            <a:endParaRPr lang="en-GB" sz="1600" dirty="0"/>
          </a:p>
        </p:txBody>
      </p:sp>
    </p:spTree>
    <p:extLst>
      <p:ext uri="{BB962C8B-B14F-4D97-AF65-F5344CB8AC3E}">
        <p14:creationId xmlns:p14="http://schemas.microsoft.com/office/powerpoint/2010/main" val="20916467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4"/>
          <p:cNvSpPr>
            <a:spLocks noGrp="1"/>
          </p:cNvSpPr>
          <p:nvPr>
            <p:ph type="title"/>
          </p:nvPr>
        </p:nvSpPr>
        <p:spPr>
          <a:xfrm>
            <a:off x="114156" y="620688"/>
            <a:ext cx="8169275" cy="865188"/>
          </a:xfrm>
        </p:spPr>
        <p:txBody>
          <a:bodyPr/>
          <a:lstStyle/>
          <a:p>
            <a:r>
              <a:rPr lang="nb-NO" sz="2800" dirty="0" err="1" smtClean="0"/>
              <a:t>Mandiant</a:t>
            </a:r>
            <a:r>
              <a:rPr lang="nb-NO" sz="2800" dirty="0" smtClean="0"/>
              <a:t> </a:t>
            </a:r>
            <a:r>
              <a:rPr lang="nb-NO" sz="2800" dirty="0" err="1" smtClean="0"/>
              <a:t>attack</a:t>
            </a:r>
            <a:r>
              <a:rPr lang="nb-NO" sz="2800" dirty="0" smtClean="0"/>
              <a:t> </a:t>
            </a:r>
            <a:r>
              <a:rPr lang="nb-NO" sz="2800" dirty="0" err="1" smtClean="0"/>
              <a:t>cycle</a:t>
            </a:r>
            <a:endParaRPr lang="nb-NO" sz="2800" dirty="0"/>
          </a:p>
        </p:txBody>
      </p:sp>
      <p:pic>
        <p:nvPicPr>
          <p:cNvPr id="6" name="Bilde 5"/>
          <p:cNvPicPr>
            <a:picLocks noChangeAspect="1"/>
          </p:cNvPicPr>
          <p:nvPr/>
        </p:nvPicPr>
        <p:blipFill>
          <a:blip r:embed="rId2"/>
          <a:stretch>
            <a:fillRect/>
          </a:stretch>
        </p:blipFill>
        <p:spPr>
          <a:xfrm>
            <a:off x="1770982" y="3105807"/>
            <a:ext cx="7005302" cy="2508971"/>
          </a:xfrm>
          <a:prstGeom prst="rect">
            <a:avLst/>
          </a:prstGeom>
        </p:spPr>
      </p:pic>
      <p:sp>
        <p:nvSpPr>
          <p:cNvPr id="2" name="TekstSylinder 1"/>
          <p:cNvSpPr txBox="1"/>
          <p:nvPr/>
        </p:nvSpPr>
        <p:spPr>
          <a:xfrm>
            <a:off x="97633" y="5733256"/>
            <a:ext cx="9036496" cy="415498"/>
          </a:xfrm>
          <a:prstGeom prst="rect">
            <a:avLst/>
          </a:prstGeom>
          <a:noFill/>
        </p:spPr>
        <p:txBody>
          <a:bodyPr wrap="square" rtlCol="0">
            <a:spAutoFit/>
          </a:bodyPr>
          <a:lstStyle/>
          <a:p>
            <a:r>
              <a:rPr lang="en-US" sz="1100" dirty="0" smtClean="0"/>
              <a:t>( Image: </a:t>
            </a:r>
            <a:endParaRPr lang="en-US" sz="1100" dirty="0" smtClean="0"/>
          </a:p>
          <a:p>
            <a:r>
              <a:rPr lang="en-US" sz="1000" dirty="0" err="1" smtClean="0">
                <a:hlinkClick r:id="rId3"/>
              </a:rPr>
              <a:t>Mandiant</a:t>
            </a:r>
            <a:r>
              <a:rPr lang="en-US" sz="1000" dirty="0" smtClean="0">
                <a:hlinkClick r:id="rId3"/>
              </a:rPr>
              <a:t> </a:t>
            </a:r>
            <a:r>
              <a:rPr lang="en-US" sz="1000" dirty="0" smtClean="0">
                <a:hlinkClick r:id="rId3"/>
              </a:rPr>
              <a:t>APT1 Report</a:t>
            </a:r>
            <a:r>
              <a:rPr lang="en-US" sz="1000" dirty="0" smtClean="0"/>
              <a:t> </a:t>
            </a:r>
            <a:r>
              <a:rPr lang="en-US" sz="1000" dirty="0"/>
              <a:t>2013, </a:t>
            </a:r>
            <a:r>
              <a:rPr lang="en-US" sz="1000" dirty="0">
                <a:hlinkClick r:id="rId4"/>
              </a:rPr>
              <a:t>https://</a:t>
            </a:r>
            <a:r>
              <a:rPr lang="en-US" sz="1000" dirty="0" smtClean="0">
                <a:hlinkClick r:id="rId4"/>
              </a:rPr>
              <a:t>community.norton.com/t5/Ask-Marian/Cyber-Security-Term-Watering-Hole-Attack/ba-p/1004915</a:t>
            </a:r>
            <a:r>
              <a:rPr lang="en-US" sz="1000" dirty="0" smtClean="0"/>
              <a:t> </a:t>
            </a:r>
            <a:r>
              <a:rPr lang="en-US" sz="1000" dirty="0" smtClean="0"/>
              <a:t>)</a:t>
            </a:r>
            <a:endParaRPr lang="en-US" sz="1000" dirty="0"/>
          </a:p>
        </p:txBody>
      </p:sp>
      <p:sp>
        <p:nvSpPr>
          <p:cNvPr id="4" name="Textfeld 3"/>
          <p:cNvSpPr txBox="1"/>
          <p:nvPr/>
        </p:nvSpPr>
        <p:spPr>
          <a:xfrm>
            <a:off x="696876" y="2750118"/>
            <a:ext cx="3749744" cy="923330"/>
          </a:xfrm>
          <a:prstGeom prst="rect">
            <a:avLst/>
          </a:prstGeom>
          <a:noFill/>
          <a:ln w="28575">
            <a:solidFill>
              <a:srgbClr val="002060"/>
            </a:solidFill>
          </a:ln>
        </p:spPr>
        <p:txBody>
          <a:bodyPr wrap="none" rtlCol="0">
            <a:spAutoFit/>
          </a:bodyPr>
          <a:lstStyle/>
          <a:p>
            <a:r>
              <a:rPr lang="en-GB" dirty="0" smtClean="0"/>
              <a:t>- Exploited vulnerability</a:t>
            </a:r>
          </a:p>
          <a:p>
            <a:r>
              <a:rPr lang="en-GB" dirty="0" smtClean="0"/>
              <a:t>- Distributed e.g. by spear phishing</a:t>
            </a:r>
            <a:br>
              <a:rPr lang="en-GB" dirty="0" smtClean="0"/>
            </a:br>
            <a:r>
              <a:rPr lang="en-GB" dirty="0" smtClean="0"/>
              <a:t>  or watering hole attack</a:t>
            </a:r>
            <a:endParaRPr lang="en-GB" dirty="0"/>
          </a:p>
        </p:txBody>
      </p:sp>
      <p:cxnSp>
        <p:nvCxnSpPr>
          <p:cNvPr id="8" name="Gerade Verbindung mit Pfeil 7"/>
          <p:cNvCxnSpPr>
            <a:stCxn id="4" idx="2"/>
          </p:cNvCxnSpPr>
          <p:nvPr/>
        </p:nvCxnSpPr>
        <p:spPr>
          <a:xfrm>
            <a:off x="2571748" y="3673448"/>
            <a:ext cx="848124" cy="1160551"/>
          </a:xfrm>
          <a:prstGeom prst="straightConnector1">
            <a:avLst/>
          </a:prstGeom>
          <a:ln>
            <a:solidFill>
              <a:srgbClr val="002060"/>
            </a:solidFill>
            <a:tailEnd type="arrow"/>
          </a:ln>
        </p:spPr>
        <p:style>
          <a:lnRef idx="2">
            <a:schemeClr val="accent1"/>
          </a:lnRef>
          <a:fillRef idx="0">
            <a:schemeClr val="accent1"/>
          </a:fillRef>
          <a:effectRef idx="1">
            <a:schemeClr val="accent1"/>
          </a:effectRef>
          <a:fontRef idx="minor">
            <a:schemeClr val="tx1"/>
          </a:fontRef>
        </p:style>
      </p:cxnSp>
      <p:pic>
        <p:nvPicPr>
          <p:cNvPr id="2050" name="Picture 2" descr="shutterstock_2373598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7449" y="0"/>
            <a:ext cx="4166184" cy="2780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4037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2852936"/>
            <a:ext cx="8229600" cy="1143000"/>
          </a:xfrm>
        </p:spPr>
        <p:txBody>
          <a:bodyPr/>
          <a:lstStyle/>
          <a:p>
            <a:pPr algn="ctr"/>
            <a:r>
              <a:rPr lang="en-GB" sz="2800" dirty="0"/>
              <a:t>B</a:t>
            </a:r>
            <a:r>
              <a:rPr lang="en-GB" sz="2800" dirty="0" smtClean="0"/>
              <a:t>: With supplier support</a:t>
            </a:r>
            <a:endParaRPr lang="en-GB" sz="2800" dirty="0"/>
          </a:p>
        </p:txBody>
      </p:sp>
      <p:sp>
        <p:nvSpPr>
          <p:cNvPr id="3" name="Inhaltsplatzhalter 2"/>
          <p:cNvSpPr>
            <a:spLocks noGrp="1"/>
          </p:cNvSpPr>
          <p:nvPr>
            <p:ph idx="1"/>
          </p:nvPr>
        </p:nvSpPr>
        <p:spPr>
          <a:xfrm>
            <a:off x="467544" y="5085184"/>
            <a:ext cx="8229600" cy="1224136"/>
          </a:xfrm>
        </p:spPr>
        <p:txBody>
          <a:bodyPr/>
          <a:lstStyle/>
          <a:p>
            <a:pPr marL="0" indent="0">
              <a:buNone/>
            </a:pPr>
            <a:endParaRPr lang="en-GB" dirty="0"/>
          </a:p>
        </p:txBody>
      </p:sp>
    </p:spTree>
    <p:extLst>
      <p:ext uri="{BB962C8B-B14F-4D97-AF65-F5344CB8AC3E}">
        <p14:creationId xmlns:p14="http://schemas.microsoft.com/office/powerpoint/2010/main" val="13328057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445724" y="795316"/>
            <a:ext cx="8698276" cy="864096"/>
          </a:xfrm>
        </p:spPr>
        <p:txBody>
          <a:bodyPr>
            <a:normAutofit fontScale="90000"/>
          </a:bodyPr>
          <a:lstStyle/>
          <a:p>
            <a:r>
              <a:rPr lang="en-US" sz="2400" dirty="0" smtClean="0"/>
              <a:t>Accessing data with legitimation by Terms &amp; Conditions</a:t>
            </a:r>
            <a:endParaRPr lang="en-US" sz="2400" dirty="0"/>
          </a:p>
        </p:txBody>
      </p:sp>
      <p:pic>
        <p:nvPicPr>
          <p:cNvPr id="3" name="Bilde 2"/>
          <p:cNvPicPr>
            <a:picLocks noChangeAspect="1"/>
          </p:cNvPicPr>
          <p:nvPr/>
        </p:nvPicPr>
        <p:blipFill>
          <a:blip r:embed="rId2"/>
          <a:stretch>
            <a:fillRect/>
          </a:stretch>
        </p:blipFill>
        <p:spPr>
          <a:xfrm>
            <a:off x="179512" y="1700808"/>
            <a:ext cx="8908534" cy="3816424"/>
          </a:xfrm>
          <a:prstGeom prst="rect">
            <a:avLst/>
          </a:prstGeom>
        </p:spPr>
      </p:pic>
      <p:sp>
        <p:nvSpPr>
          <p:cNvPr id="4" name="Avrundet rektangel 3"/>
          <p:cNvSpPr/>
          <p:nvPr/>
        </p:nvSpPr>
        <p:spPr>
          <a:xfrm>
            <a:off x="395536" y="3800788"/>
            <a:ext cx="8496944" cy="1572428"/>
          </a:xfrm>
          <a:prstGeom prst="roundRect">
            <a:avLst/>
          </a:prstGeom>
          <a:noFill/>
          <a:ln w="317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Rektangel 4"/>
          <p:cNvSpPr/>
          <p:nvPr/>
        </p:nvSpPr>
        <p:spPr>
          <a:xfrm>
            <a:off x="251520" y="5733256"/>
            <a:ext cx="8208912" cy="307777"/>
          </a:xfrm>
          <a:prstGeom prst="rect">
            <a:avLst/>
          </a:prstGeom>
        </p:spPr>
        <p:txBody>
          <a:bodyPr wrap="square">
            <a:spAutoFit/>
          </a:bodyPr>
          <a:lstStyle/>
          <a:p>
            <a:pPr marR="0"/>
            <a:r>
              <a:rPr lang="en-US" sz="1400" dirty="0" smtClean="0">
                <a:ea typeface="Microsoft YaHei" panose="020B0503020204020204" pitchFamily="34" charset="-122"/>
              </a:rPr>
              <a:t>(Image: </a:t>
            </a:r>
            <a:r>
              <a:rPr lang="en-US" sz="1400" dirty="0" err="1" smtClean="0">
                <a:ea typeface="Microsoft YaHei" panose="020B0503020204020204" pitchFamily="34" charset="-122"/>
                <a:hlinkClick r:id="rId3"/>
              </a:rPr>
              <a:t>Netgear</a:t>
            </a:r>
            <a:r>
              <a:rPr lang="en-US" sz="1400" dirty="0" smtClean="0">
                <a:ea typeface="Microsoft YaHei" panose="020B0503020204020204" pitchFamily="34" charset="-122"/>
              </a:rPr>
              <a:t> NAS, published Terms and Conditions, accessed March 31, 2014)</a:t>
            </a:r>
            <a:endParaRPr lang="en-US" sz="1400" dirty="0">
              <a:ea typeface="Microsoft YaHei" panose="020B0503020204020204" pitchFamily="34" charset="-122"/>
            </a:endParaRPr>
          </a:p>
        </p:txBody>
      </p:sp>
    </p:spTree>
    <p:extLst>
      <p:ext uri="{BB962C8B-B14F-4D97-AF65-F5344CB8AC3E}">
        <p14:creationId xmlns:p14="http://schemas.microsoft.com/office/powerpoint/2010/main" val="7064914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697829" y="332656"/>
            <a:ext cx="8206680" cy="867631"/>
          </a:xfrm>
        </p:spPr>
        <p:txBody>
          <a:bodyPr>
            <a:normAutofit fontScale="90000"/>
          </a:bodyPr>
          <a:lstStyle/>
          <a:p>
            <a:r>
              <a:rPr lang="en-US" sz="2800" dirty="0" smtClean="0"/>
              <a:t>Service provider opens for </a:t>
            </a:r>
            <a:br>
              <a:rPr lang="en-US" sz="2800" dirty="0" smtClean="0"/>
            </a:br>
            <a:r>
              <a:rPr lang="en-US" sz="2800" dirty="0" smtClean="0"/>
              <a:t>government access to user data</a:t>
            </a:r>
            <a:endParaRPr lang="nb-NO" sz="2800" dirty="0"/>
          </a:p>
        </p:txBody>
      </p:sp>
      <p:sp>
        <p:nvSpPr>
          <p:cNvPr id="4" name="Avrundet rektangel 3"/>
          <p:cNvSpPr/>
          <p:nvPr/>
        </p:nvSpPr>
        <p:spPr>
          <a:xfrm>
            <a:off x="886394" y="1716689"/>
            <a:ext cx="2762250" cy="1657350"/>
          </a:xfrm>
          <a:prstGeom prst="roundRect">
            <a:avLst/>
          </a:prstGeom>
          <a:solidFill>
            <a:schemeClr val="bg2"/>
          </a:solidFill>
          <a:ln w="19050"/>
        </p:spPr>
        <p:style>
          <a:lnRef idx="2">
            <a:schemeClr val="dk1"/>
          </a:lnRef>
          <a:fillRef idx="1">
            <a:schemeClr val="lt1"/>
          </a:fillRef>
          <a:effectRef idx="0">
            <a:schemeClr val="dk1"/>
          </a:effectRef>
          <a:fontRef idx="minor">
            <a:schemeClr val="dk1"/>
          </a:fontRef>
        </p:style>
        <p:txBody>
          <a:bodyPr rtlCol="0" anchor="ctr"/>
          <a:lstStyle/>
          <a:p>
            <a:pPr algn="ctr"/>
            <a:r>
              <a:rPr lang="nb-NO" dirty="0" err="1" smtClean="0"/>
              <a:t>Government</a:t>
            </a:r>
            <a:endParaRPr lang="nb-NO" dirty="0"/>
          </a:p>
        </p:txBody>
      </p:sp>
      <p:sp>
        <p:nvSpPr>
          <p:cNvPr id="5" name="Avrundet rektangel 4"/>
          <p:cNvSpPr/>
          <p:nvPr/>
        </p:nvSpPr>
        <p:spPr>
          <a:xfrm>
            <a:off x="5506019" y="1716689"/>
            <a:ext cx="2762250" cy="1657350"/>
          </a:xfrm>
          <a:prstGeom prst="roundRect">
            <a:avLst/>
          </a:prstGeom>
          <a:solidFill>
            <a:schemeClr val="bg2"/>
          </a:solidFill>
          <a:ln w="19050"/>
        </p:spPr>
        <p:style>
          <a:lnRef idx="2">
            <a:schemeClr val="dk1"/>
          </a:lnRef>
          <a:fillRef idx="1">
            <a:schemeClr val="lt1"/>
          </a:fillRef>
          <a:effectRef idx="0">
            <a:schemeClr val="dk1"/>
          </a:effectRef>
          <a:fontRef idx="minor">
            <a:schemeClr val="dk1"/>
          </a:fontRef>
        </p:style>
        <p:txBody>
          <a:bodyPr rtlCol="0" anchor="ctr"/>
          <a:lstStyle/>
          <a:p>
            <a:pPr algn="ctr"/>
            <a:r>
              <a:rPr lang="nb-NO" dirty="0" smtClean="0"/>
              <a:t>Company</a:t>
            </a:r>
            <a:endParaRPr lang="nb-NO" dirty="0"/>
          </a:p>
        </p:txBody>
      </p:sp>
      <p:sp>
        <p:nvSpPr>
          <p:cNvPr id="10" name="Ellipse 9"/>
          <p:cNvSpPr/>
          <p:nvPr/>
        </p:nvSpPr>
        <p:spPr>
          <a:xfrm>
            <a:off x="5820344" y="1907189"/>
            <a:ext cx="400050" cy="4000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b-NO"/>
          </a:p>
        </p:txBody>
      </p:sp>
      <p:sp>
        <p:nvSpPr>
          <p:cNvPr id="18" name="Pil høyre 17"/>
          <p:cNvSpPr/>
          <p:nvPr/>
        </p:nvSpPr>
        <p:spPr>
          <a:xfrm rot="11401247">
            <a:off x="5123875" y="1762429"/>
            <a:ext cx="666750" cy="40005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Pil høyre 18"/>
          <p:cNvSpPr/>
          <p:nvPr/>
        </p:nvSpPr>
        <p:spPr>
          <a:xfrm rot="10493000">
            <a:off x="4380865" y="1707163"/>
            <a:ext cx="666750" cy="40005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0" name="Pil høyre 19"/>
          <p:cNvSpPr/>
          <p:nvPr/>
        </p:nvSpPr>
        <p:spPr>
          <a:xfrm rot="9242113">
            <a:off x="3636778" y="1936123"/>
            <a:ext cx="666750" cy="40005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3" name="Avrundet rektangel 22"/>
          <p:cNvSpPr/>
          <p:nvPr/>
        </p:nvSpPr>
        <p:spPr>
          <a:xfrm>
            <a:off x="5093121" y="4591190"/>
            <a:ext cx="1473791" cy="731563"/>
          </a:xfrm>
          <a:prstGeom prst="roundRect">
            <a:avLst/>
          </a:prstGeom>
          <a:solidFill>
            <a:schemeClr val="bg2"/>
          </a:solidFill>
          <a:ln w="19050"/>
        </p:spPr>
        <p:style>
          <a:lnRef idx="2">
            <a:schemeClr val="dk1"/>
          </a:lnRef>
          <a:fillRef idx="1">
            <a:schemeClr val="lt1"/>
          </a:fillRef>
          <a:effectRef idx="0">
            <a:schemeClr val="dk1"/>
          </a:effectRef>
          <a:fontRef idx="minor">
            <a:schemeClr val="dk1"/>
          </a:fontRef>
        </p:style>
        <p:txBody>
          <a:bodyPr rtlCol="0" anchor="ctr"/>
          <a:lstStyle/>
          <a:p>
            <a:pPr algn="ctr"/>
            <a:r>
              <a:rPr lang="nb-NO" dirty="0"/>
              <a:t>End-</a:t>
            </a:r>
            <a:r>
              <a:rPr lang="nb-NO" dirty="0" err="1"/>
              <a:t>user</a:t>
            </a:r>
            <a:r>
              <a:rPr lang="nb-NO" dirty="0"/>
              <a:t> </a:t>
            </a:r>
            <a:r>
              <a:rPr lang="nb-NO" dirty="0" smtClean="0"/>
              <a:t>y</a:t>
            </a:r>
            <a:endParaRPr lang="nb-NO" dirty="0"/>
          </a:p>
        </p:txBody>
      </p:sp>
      <p:sp>
        <p:nvSpPr>
          <p:cNvPr id="24" name="Avrundet rektangel 23"/>
          <p:cNvSpPr/>
          <p:nvPr/>
        </p:nvSpPr>
        <p:spPr>
          <a:xfrm>
            <a:off x="3273921" y="4617539"/>
            <a:ext cx="1511742" cy="731563"/>
          </a:xfrm>
          <a:prstGeom prst="roundRect">
            <a:avLst/>
          </a:prstGeom>
          <a:solidFill>
            <a:schemeClr val="bg2"/>
          </a:solidFill>
          <a:ln w="19050"/>
        </p:spPr>
        <p:style>
          <a:lnRef idx="2">
            <a:schemeClr val="dk1"/>
          </a:lnRef>
          <a:fillRef idx="1">
            <a:schemeClr val="lt1"/>
          </a:fillRef>
          <a:effectRef idx="0">
            <a:schemeClr val="dk1"/>
          </a:effectRef>
          <a:fontRef idx="minor">
            <a:schemeClr val="dk1"/>
          </a:fontRef>
        </p:style>
        <p:txBody>
          <a:bodyPr rtlCol="0" anchor="ctr"/>
          <a:lstStyle/>
          <a:p>
            <a:pPr algn="ctr"/>
            <a:r>
              <a:rPr lang="nb-NO" dirty="0" smtClean="0"/>
              <a:t>End-</a:t>
            </a:r>
            <a:r>
              <a:rPr lang="nb-NO" dirty="0" err="1" smtClean="0"/>
              <a:t>user</a:t>
            </a:r>
            <a:r>
              <a:rPr lang="nb-NO" dirty="0" smtClean="0"/>
              <a:t> x</a:t>
            </a:r>
            <a:endParaRPr lang="nb-NO" dirty="0"/>
          </a:p>
        </p:txBody>
      </p:sp>
      <p:sp>
        <p:nvSpPr>
          <p:cNvPr id="25" name="Avrundet rektangel 24"/>
          <p:cNvSpPr/>
          <p:nvPr/>
        </p:nvSpPr>
        <p:spPr>
          <a:xfrm>
            <a:off x="6874371" y="4594905"/>
            <a:ext cx="1489148" cy="731563"/>
          </a:xfrm>
          <a:prstGeom prst="roundRect">
            <a:avLst/>
          </a:prstGeom>
          <a:solidFill>
            <a:schemeClr val="bg2"/>
          </a:solidFill>
          <a:ln w="19050"/>
        </p:spPr>
        <p:style>
          <a:lnRef idx="2">
            <a:schemeClr val="dk1"/>
          </a:lnRef>
          <a:fillRef idx="1">
            <a:schemeClr val="lt1"/>
          </a:fillRef>
          <a:effectRef idx="0">
            <a:schemeClr val="dk1"/>
          </a:effectRef>
          <a:fontRef idx="minor">
            <a:schemeClr val="dk1"/>
          </a:fontRef>
        </p:style>
        <p:txBody>
          <a:bodyPr rtlCol="0" anchor="ctr"/>
          <a:lstStyle/>
          <a:p>
            <a:pPr algn="ctr"/>
            <a:r>
              <a:rPr lang="nb-NO" dirty="0"/>
              <a:t>End-</a:t>
            </a:r>
            <a:r>
              <a:rPr lang="nb-NO" dirty="0" err="1"/>
              <a:t>user</a:t>
            </a:r>
            <a:r>
              <a:rPr lang="nb-NO" dirty="0"/>
              <a:t> </a:t>
            </a:r>
            <a:r>
              <a:rPr lang="nb-NO" dirty="0" smtClean="0"/>
              <a:t>z</a:t>
            </a:r>
            <a:endParaRPr lang="nb-NO" dirty="0"/>
          </a:p>
        </p:txBody>
      </p:sp>
      <p:cxnSp>
        <p:nvCxnSpPr>
          <p:cNvPr id="29" name="Buet linje 28"/>
          <p:cNvCxnSpPr>
            <a:stCxn id="4" idx="2"/>
            <a:endCxn id="24" idx="0"/>
          </p:cNvCxnSpPr>
          <p:nvPr/>
        </p:nvCxnSpPr>
        <p:spPr>
          <a:xfrm rot="16200000" flipH="1">
            <a:off x="2526905" y="3114652"/>
            <a:ext cx="1243500" cy="1762273"/>
          </a:xfrm>
          <a:prstGeom prst="curvedConnector3">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Buet linje 30"/>
          <p:cNvCxnSpPr>
            <a:stCxn id="4" idx="2"/>
            <a:endCxn id="23" idx="0"/>
          </p:cNvCxnSpPr>
          <p:nvPr/>
        </p:nvCxnSpPr>
        <p:spPr>
          <a:xfrm rot="16200000" flipH="1">
            <a:off x="3440193" y="2201365"/>
            <a:ext cx="1217151" cy="3562498"/>
          </a:xfrm>
          <a:prstGeom prst="curvedConnector3">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Rett pil 36"/>
          <p:cNvCxnSpPr>
            <a:stCxn id="24" idx="0"/>
            <a:endCxn id="5" idx="2"/>
          </p:cNvCxnSpPr>
          <p:nvPr/>
        </p:nvCxnSpPr>
        <p:spPr>
          <a:xfrm flipV="1">
            <a:off x="4029792" y="3374039"/>
            <a:ext cx="2857352" cy="12435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Rett pil 38"/>
          <p:cNvCxnSpPr>
            <a:stCxn id="23" idx="0"/>
            <a:endCxn id="5" idx="2"/>
          </p:cNvCxnSpPr>
          <p:nvPr/>
        </p:nvCxnSpPr>
        <p:spPr>
          <a:xfrm flipV="1">
            <a:off x="5830017" y="3374039"/>
            <a:ext cx="1057127" cy="121715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Rett pil 40"/>
          <p:cNvCxnSpPr>
            <a:stCxn id="25" idx="0"/>
            <a:endCxn id="5" idx="2"/>
          </p:cNvCxnSpPr>
          <p:nvPr/>
        </p:nvCxnSpPr>
        <p:spPr>
          <a:xfrm flipH="1" flipV="1">
            <a:off x="6887144" y="3374039"/>
            <a:ext cx="731801" cy="12208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6" name="TekstSylinder 45"/>
          <p:cNvSpPr txBox="1"/>
          <p:nvPr/>
        </p:nvSpPr>
        <p:spPr>
          <a:xfrm>
            <a:off x="3524968" y="1339674"/>
            <a:ext cx="2305050" cy="323165"/>
          </a:xfrm>
          <a:prstGeom prst="rect">
            <a:avLst/>
          </a:prstGeom>
          <a:noFill/>
        </p:spPr>
        <p:txBody>
          <a:bodyPr wrap="square" rtlCol="0">
            <a:spAutoFit/>
          </a:bodyPr>
          <a:lstStyle/>
          <a:p>
            <a:r>
              <a:rPr lang="nb-NO" sz="1500" dirty="0" smtClean="0"/>
              <a:t>Information response</a:t>
            </a:r>
            <a:endParaRPr lang="nb-NO" sz="1500" dirty="0"/>
          </a:p>
        </p:txBody>
      </p:sp>
      <p:sp>
        <p:nvSpPr>
          <p:cNvPr id="47" name="TekstSylinder 46"/>
          <p:cNvSpPr txBox="1"/>
          <p:nvPr/>
        </p:nvSpPr>
        <p:spPr>
          <a:xfrm>
            <a:off x="889714" y="4275056"/>
            <a:ext cx="2258941" cy="1077218"/>
          </a:xfrm>
          <a:prstGeom prst="rect">
            <a:avLst/>
          </a:prstGeom>
          <a:noFill/>
          <a:ln w="28575">
            <a:solidFill>
              <a:srgbClr val="002060"/>
            </a:solidFill>
          </a:ln>
        </p:spPr>
        <p:txBody>
          <a:bodyPr wrap="square" rtlCol="0">
            <a:spAutoFit/>
          </a:bodyPr>
          <a:lstStyle/>
          <a:p>
            <a:r>
              <a:rPr lang="nb-NO" sz="1600" dirty="0" smtClean="0"/>
              <a:t>Schematic arrow:</a:t>
            </a:r>
          </a:p>
          <a:p>
            <a:r>
              <a:rPr lang="nb-NO" sz="1600" dirty="0" smtClean="0"/>
              <a:t>Government get direct access to their targets</a:t>
            </a:r>
            <a:endParaRPr lang="nb-NO" sz="1600" dirty="0"/>
          </a:p>
        </p:txBody>
      </p:sp>
      <p:cxnSp>
        <p:nvCxnSpPr>
          <p:cNvPr id="6" name="Gerade Verbindung mit Pfeil 5"/>
          <p:cNvCxnSpPr>
            <a:stCxn id="47" idx="0"/>
          </p:cNvCxnSpPr>
          <p:nvPr/>
        </p:nvCxnSpPr>
        <p:spPr>
          <a:xfrm flipV="1">
            <a:off x="2019185" y="3984472"/>
            <a:ext cx="844963" cy="290584"/>
          </a:xfrm>
          <a:prstGeom prst="straightConnector1">
            <a:avLst/>
          </a:prstGeom>
          <a:ln>
            <a:solidFill>
              <a:srgbClr val="002060"/>
            </a:solidFill>
            <a:tailEnd type="arrow"/>
          </a:ln>
        </p:spPr>
        <p:style>
          <a:lnRef idx="2">
            <a:schemeClr val="accent1"/>
          </a:lnRef>
          <a:fillRef idx="0">
            <a:schemeClr val="accent1"/>
          </a:fillRef>
          <a:effectRef idx="1">
            <a:schemeClr val="accent1"/>
          </a:effectRef>
          <a:fontRef idx="minor">
            <a:schemeClr val="tx1"/>
          </a:fontRef>
        </p:style>
      </p:cxnSp>
      <p:cxnSp>
        <p:nvCxnSpPr>
          <p:cNvPr id="8" name="Gerade Verbindung mit Pfeil 7"/>
          <p:cNvCxnSpPr/>
          <p:nvPr/>
        </p:nvCxnSpPr>
        <p:spPr>
          <a:xfrm>
            <a:off x="3648644" y="2978912"/>
            <a:ext cx="1809824"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TekstSylinder 45"/>
          <p:cNvSpPr txBox="1"/>
          <p:nvPr/>
        </p:nvSpPr>
        <p:spPr>
          <a:xfrm>
            <a:off x="3648644" y="2665441"/>
            <a:ext cx="1857375" cy="584775"/>
          </a:xfrm>
          <a:prstGeom prst="rect">
            <a:avLst/>
          </a:prstGeom>
          <a:noFill/>
        </p:spPr>
        <p:txBody>
          <a:bodyPr wrap="square" rtlCol="0">
            <a:spAutoFit/>
          </a:bodyPr>
          <a:lstStyle/>
          <a:p>
            <a:r>
              <a:rPr lang="nb-NO" sz="1600" dirty="0" smtClean="0"/>
              <a:t>Information request</a:t>
            </a:r>
            <a:endParaRPr lang="nb-NO" sz="1600" dirty="0"/>
          </a:p>
        </p:txBody>
      </p:sp>
    </p:spTree>
    <p:extLst>
      <p:ext uri="{BB962C8B-B14F-4D97-AF65-F5344CB8AC3E}">
        <p14:creationId xmlns:p14="http://schemas.microsoft.com/office/powerpoint/2010/main" val="33496142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95536" y="1124744"/>
            <a:ext cx="8424936" cy="720080"/>
          </a:xfrm>
        </p:spPr>
        <p:txBody>
          <a:bodyPr>
            <a:normAutofit fontScale="90000"/>
          </a:bodyPr>
          <a:lstStyle/>
          <a:p>
            <a:r>
              <a:rPr lang="nb-NO" sz="2800" dirty="0" smtClean="0"/>
              <a:t>Collaboration with companies via PRISM </a:t>
            </a:r>
            <a:r>
              <a:rPr lang="nb-NO" sz="2800" dirty="0" smtClean="0"/>
              <a:t/>
            </a:r>
            <a:br>
              <a:rPr lang="nb-NO" sz="2800" dirty="0" smtClean="0"/>
            </a:br>
            <a:r>
              <a:rPr lang="nb-NO" sz="2800" dirty="0" smtClean="0"/>
              <a:t>(</a:t>
            </a:r>
            <a:r>
              <a:rPr lang="nb-NO" sz="2800" dirty="0" smtClean="0"/>
              <a:t>e.g. USA)</a:t>
            </a:r>
            <a:endParaRPr lang="nb-NO" sz="2800" dirty="0"/>
          </a:p>
        </p:txBody>
      </p:sp>
      <p:pic>
        <p:nvPicPr>
          <p:cNvPr id="3" name="Bilde 2"/>
          <p:cNvPicPr>
            <a:picLocks noChangeAspect="1"/>
          </p:cNvPicPr>
          <p:nvPr/>
        </p:nvPicPr>
        <p:blipFill>
          <a:blip r:embed="rId2"/>
          <a:stretch>
            <a:fillRect/>
          </a:stretch>
        </p:blipFill>
        <p:spPr>
          <a:xfrm>
            <a:off x="395536" y="2132856"/>
            <a:ext cx="6169803" cy="4627353"/>
          </a:xfrm>
          <a:prstGeom prst="rect">
            <a:avLst/>
          </a:prstGeom>
        </p:spPr>
      </p:pic>
      <p:sp>
        <p:nvSpPr>
          <p:cNvPr id="4" name="Rektangel 3"/>
          <p:cNvSpPr/>
          <p:nvPr/>
        </p:nvSpPr>
        <p:spPr>
          <a:xfrm>
            <a:off x="6083391" y="6360768"/>
            <a:ext cx="2310965" cy="261610"/>
          </a:xfrm>
          <a:prstGeom prst="rect">
            <a:avLst/>
          </a:prstGeom>
        </p:spPr>
        <p:txBody>
          <a:bodyPr wrap="square">
            <a:spAutoFit/>
          </a:bodyPr>
          <a:lstStyle/>
          <a:p>
            <a:pPr lvl="1"/>
            <a:r>
              <a:rPr lang="nb-NO" sz="1100" dirty="0" smtClean="0"/>
              <a:t>(Image: </a:t>
            </a:r>
            <a:r>
              <a:rPr lang="nb-NO" sz="1100" dirty="0" smtClean="0">
                <a:hlinkClick r:id="rId3"/>
              </a:rPr>
              <a:t>The </a:t>
            </a:r>
            <a:r>
              <a:rPr lang="nb-NO" sz="1100" dirty="0" err="1" smtClean="0">
                <a:hlinkClick r:id="rId3"/>
              </a:rPr>
              <a:t>Guardian</a:t>
            </a:r>
            <a:r>
              <a:rPr lang="nb-NO" sz="1100" dirty="0" smtClean="0"/>
              <a:t>)</a:t>
            </a:r>
            <a:endParaRPr lang="nb-NO" sz="1100" dirty="0"/>
          </a:p>
        </p:txBody>
      </p:sp>
      <p:sp>
        <p:nvSpPr>
          <p:cNvPr id="5" name="TekstSylinder 46"/>
          <p:cNvSpPr txBox="1"/>
          <p:nvPr/>
        </p:nvSpPr>
        <p:spPr>
          <a:xfrm>
            <a:off x="6660232" y="2204864"/>
            <a:ext cx="2258941" cy="2062103"/>
          </a:xfrm>
          <a:prstGeom prst="rect">
            <a:avLst/>
          </a:prstGeom>
          <a:noFill/>
          <a:ln w="28575">
            <a:solidFill>
              <a:srgbClr val="002060"/>
            </a:solidFill>
          </a:ln>
        </p:spPr>
        <p:txBody>
          <a:bodyPr wrap="square" rtlCol="0">
            <a:spAutoFit/>
          </a:bodyPr>
          <a:lstStyle/>
          <a:p>
            <a:r>
              <a:rPr lang="nb-NO" sz="1600" dirty="0" smtClean="0"/>
              <a:t>Principally governments act along equal lines to perform their tasks. </a:t>
            </a:r>
          </a:p>
          <a:p>
            <a:endParaRPr lang="nb-NO" sz="1600" dirty="0" smtClean="0"/>
          </a:p>
          <a:p>
            <a:r>
              <a:rPr lang="nb-NO" sz="1600" dirty="0" smtClean="0"/>
              <a:t>USA is in common with many other nations ... </a:t>
            </a:r>
            <a:endParaRPr lang="nb-NO" sz="1600" dirty="0"/>
          </a:p>
        </p:txBody>
      </p:sp>
    </p:spTree>
    <p:extLst>
      <p:ext uri="{BB962C8B-B14F-4D97-AF65-F5344CB8AC3E}">
        <p14:creationId xmlns:p14="http://schemas.microsoft.com/office/powerpoint/2010/main" val="453116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548680"/>
            <a:ext cx="8229600" cy="504056"/>
          </a:xfrm>
        </p:spPr>
        <p:txBody>
          <a:bodyPr/>
          <a:lstStyle/>
          <a:p>
            <a:r>
              <a:rPr lang="en-GB" sz="2800" dirty="0" smtClean="0"/>
              <a:t>On big data analytics: Data &amp; Metadata</a:t>
            </a:r>
            <a:endParaRPr lang="en-GB" sz="2800" dirty="0"/>
          </a:p>
        </p:txBody>
      </p:sp>
      <p:sp>
        <p:nvSpPr>
          <p:cNvPr id="4" name="Plassholder for innhold 2"/>
          <p:cNvSpPr txBox="1">
            <a:spLocks/>
          </p:cNvSpPr>
          <p:nvPr/>
        </p:nvSpPr>
        <p:spPr>
          <a:xfrm>
            <a:off x="-30006" y="1340768"/>
            <a:ext cx="9144000" cy="3888432"/>
          </a:xfrm>
          <a:prstGeom prst="rect">
            <a:avLst/>
          </a:prstGeom>
        </p:spPr>
        <p:txBody>
          <a:bodyPr/>
          <a:lstStyle>
            <a:lvl1pPr marL="342900" indent="-342900" algn="l" rtl="0" eaLnBrk="1" fontAlgn="base" hangingPunct="1">
              <a:spcBef>
                <a:spcPct val="20000"/>
              </a:spcBef>
              <a:spcAft>
                <a:spcPct val="0"/>
              </a:spcAft>
              <a:buClr>
                <a:srgbClr val="A5C5F9"/>
              </a:buClr>
              <a:buFont typeface="Wingdings" pitchFamily="2" charset="2"/>
              <a:buChar char="§"/>
              <a:defRPr sz="2400" b="0">
                <a:solidFill>
                  <a:schemeClr val="tx1"/>
                </a:solidFill>
                <a:latin typeface="+mn-lt"/>
                <a:ea typeface="ＭＳ Ｐゴシック" pitchFamily="-107" charset="-128"/>
                <a:cs typeface="ＭＳ Ｐゴシック" pitchFamily="-107" charset="-128"/>
              </a:defRPr>
            </a:lvl1pPr>
            <a:lvl2pPr marL="742950" indent="-285750" algn="l" rtl="0" eaLnBrk="1" fontAlgn="base" hangingPunct="1">
              <a:spcBef>
                <a:spcPct val="20000"/>
              </a:spcBef>
              <a:spcAft>
                <a:spcPct val="0"/>
              </a:spcAft>
              <a:buClr>
                <a:srgbClr val="A5C5F9"/>
              </a:buClr>
              <a:buFont typeface="Wingdings" pitchFamily="2" charset="2"/>
              <a:buChar char="§"/>
              <a:defRPr sz="2000" b="0">
                <a:solidFill>
                  <a:schemeClr val="tx1"/>
                </a:solidFill>
                <a:latin typeface="+mn-lt"/>
                <a:ea typeface="ＭＳ Ｐゴシック" charset="-128"/>
              </a:defRPr>
            </a:lvl2pPr>
            <a:lvl3pPr marL="1143000" indent="-228600" algn="l" rtl="0" eaLnBrk="1" fontAlgn="base" hangingPunct="1">
              <a:spcBef>
                <a:spcPct val="20000"/>
              </a:spcBef>
              <a:spcAft>
                <a:spcPct val="0"/>
              </a:spcAft>
              <a:buChar char="•"/>
              <a:defRPr sz="2000" b="0">
                <a:solidFill>
                  <a:schemeClr val="tx1"/>
                </a:solidFill>
                <a:latin typeface="+mn-lt"/>
                <a:ea typeface="ＭＳ Ｐゴシック" charset="-128"/>
              </a:defRPr>
            </a:lvl3pPr>
            <a:lvl4pPr marL="1600200" indent="-228600" algn="l" rtl="0" eaLnBrk="1" fontAlgn="base" hangingPunct="1">
              <a:spcBef>
                <a:spcPct val="20000"/>
              </a:spcBef>
              <a:spcAft>
                <a:spcPct val="0"/>
              </a:spcAft>
              <a:buChar char="–"/>
              <a:defRPr sz="2000" b="0">
                <a:solidFill>
                  <a:schemeClr val="tx1"/>
                </a:solidFill>
                <a:latin typeface="+mn-lt"/>
                <a:ea typeface="ＭＳ Ｐゴシック" charset="-128"/>
              </a:defRPr>
            </a:lvl4pPr>
            <a:lvl5pPr marL="2057400" indent="-228600" algn="l" rtl="0" eaLnBrk="1" fontAlgn="base" hangingPunct="1">
              <a:spcBef>
                <a:spcPct val="20000"/>
              </a:spcBef>
              <a:spcAft>
                <a:spcPct val="0"/>
              </a:spcAft>
              <a:buChar char="»"/>
              <a:defRPr sz="2000" b="0">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charset="-128"/>
              </a:defRPr>
            </a:lvl9pPr>
          </a:lstStyle>
          <a:p>
            <a:pPr marL="0" indent="0">
              <a:buNone/>
            </a:pPr>
            <a:r>
              <a:rPr lang="en-US" sz="1600" kern="0" dirty="0"/>
              <a:t>e</a:t>
            </a:r>
            <a:r>
              <a:rPr lang="en-US" sz="1600" kern="0" dirty="0" smtClean="0"/>
              <a:t>.g</a:t>
            </a:r>
            <a:r>
              <a:rPr lang="en-US" sz="1600" kern="0" dirty="0"/>
              <a:t>. NSA </a:t>
            </a:r>
            <a:r>
              <a:rPr lang="en-US" sz="1600" b="1" kern="0" dirty="0" smtClean="0">
                <a:solidFill>
                  <a:srgbClr val="FF0000"/>
                </a:solidFill>
              </a:rPr>
              <a:t>X-</a:t>
            </a:r>
            <a:r>
              <a:rPr lang="en-US" sz="1600" b="1" kern="0" dirty="0" err="1" smtClean="0">
                <a:solidFill>
                  <a:srgbClr val="FF0000"/>
                </a:solidFill>
              </a:rPr>
              <a:t>keyscore</a:t>
            </a:r>
            <a:r>
              <a:rPr lang="en-US" sz="1600" kern="0" dirty="0" smtClean="0"/>
              <a:t>, </a:t>
            </a:r>
            <a:r>
              <a:rPr lang="en-US" sz="1600" kern="0" dirty="0" err="1" smtClean="0">
                <a:solidFill>
                  <a:srgbClr val="FF0000"/>
                </a:solidFill>
              </a:rPr>
              <a:t>dishfire</a:t>
            </a:r>
            <a:r>
              <a:rPr lang="en-US" sz="1600" kern="0" dirty="0" smtClean="0"/>
              <a:t> (collection of millions of text messages), </a:t>
            </a:r>
            <a:r>
              <a:rPr lang="en-US" sz="1600" kern="0" dirty="0" smtClean="0">
                <a:solidFill>
                  <a:srgbClr val="FF0000"/>
                </a:solidFill>
              </a:rPr>
              <a:t>prefer</a:t>
            </a:r>
            <a:r>
              <a:rPr lang="en-US" sz="2000" kern="0" dirty="0" smtClean="0"/>
              <a:t> </a:t>
            </a:r>
          </a:p>
          <a:p>
            <a:pPr marL="0" indent="0">
              <a:buNone/>
            </a:pPr>
            <a:r>
              <a:rPr lang="en-US" sz="1600" kern="0" dirty="0" smtClean="0"/>
              <a:t>DNI = Digital Network Intelligence</a:t>
            </a:r>
            <a:endParaRPr lang="en-US" sz="1600" kern="0" dirty="0"/>
          </a:p>
          <a:p>
            <a:endParaRPr lang="en-US" sz="2000" kern="0" dirty="0" smtClean="0"/>
          </a:p>
          <a:p>
            <a:endParaRPr lang="en-US" sz="2000" kern="0" dirty="0"/>
          </a:p>
          <a:p>
            <a:endParaRPr lang="en-US" sz="2000" kern="0" dirty="0" smtClean="0"/>
          </a:p>
          <a:p>
            <a:endParaRPr lang="en-US" sz="2000" kern="0" dirty="0"/>
          </a:p>
          <a:p>
            <a:endParaRPr lang="en-US" sz="2000" kern="0" dirty="0" smtClean="0"/>
          </a:p>
          <a:p>
            <a:endParaRPr lang="en-US" sz="2000" kern="0" dirty="0"/>
          </a:p>
          <a:p>
            <a:endParaRPr lang="en-US" sz="2000" kern="0" dirty="0" smtClean="0"/>
          </a:p>
          <a:p>
            <a:endParaRPr lang="en-US" sz="2000" kern="0" dirty="0"/>
          </a:p>
          <a:p>
            <a:pPr marL="0" indent="0">
              <a:buNone/>
            </a:pPr>
            <a:endParaRPr lang="en-US" sz="1400" kern="0" dirty="0" smtClean="0">
              <a:hlinkClick r:id="rId2"/>
            </a:endParaRPr>
          </a:p>
          <a:p>
            <a:pPr marL="0" indent="0">
              <a:buNone/>
            </a:pPr>
            <a:endParaRPr lang="en-US" sz="400" kern="0" dirty="0">
              <a:hlinkClick r:id="rId2"/>
            </a:endParaRPr>
          </a:p>
          <a:p>
            <a:pPr marL="0" indent="0">
              <a:buNone/>
            </a:pPr>
            <a:endParaRPr lang="en-US" sz="1400" kern="0" dirty="0" smtClean="0">
              <a:hlinkClick r:id=""/>
            </a:endParaRPr>
          </a:p>
          <a:p>
            <a:pPr marL="0" indent="0">
              <a:buNone/>
            </a:pPr>
            <a:r>
              <a:rPr lang="en-US" sz="1400" kern="0" dirty="0" smtClean="0">
                <a:hlinkClick r:id=""/>
              </a:rPr>
              <a:t>www.theguardian.com/world/interactive/2013/jul/31/nsa-xkeyscore-program-full-presentation</a:t>
            </a:r>
            <a:r>
              <a:rPr lang="en-US" sz="1400" kern="0" dirty="0" smtClean="0"/>
              <a:t>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2565276"/>
            <a:ext cx="4690423" cy="3313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64904"/>
            <a:ext cx="4381500"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25449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196752"/>
            <a:ext cx="8856984" cy="1143000"/>
          </a:xfrm>
        </p:spPr>
        <p:txBody>
          <a:bodyPr/>
          <a:lstStyle/>
          <a:p>
            <a:r>
              <a:rPr lang="en-GB" sz="2800" dirty="0" smtClean="0"/>
              <a:t>NSA is more then </a:t>
            </a:r>
            <a:r>
              <a:rPr lang="en-GB" sz="2800" dirty="0" smtClean="0">
                <a:solidFill>
                  <a:srgbClr val="002060"/>
                </a:solidFill>
              </a:rPr>
              <a:t>“NCIS”</a:t>
            </a:r>
            <a:r>
              <a:rPr lang="en-GB" sz="2800" dirty="0" smtClean="0"/>
              <a:t> or   “</a:t>
            </a:r>
            <a:r>
              <a:rPr lang="en-GB" sz="2800" dirty="0">
                <a:solidFill>
                  <a:srgbClr val="002060"/>
                </a:solidFill>
              </a:rPr>
              <a:t>Homeland</a:t>
            </a:r>
            <a:r>
              <a:rPr lang="en-GB" sz="2800" dirty="0" smtClean="0"/>
              <a:t>”</a:t>
            </a:r>
            <a:br>
              <a:rPr lang="en-GB" sz="2800" dirty="0" smtClean="0"/>
            </a:br>
            <a:r>
              <a:rPr lang="en-GB" sz="2800" dirty="0" smtClean="0"/>
              <a:t>New form of mining: data mining </a:t>
            </a:r>
            <a:endParaRPr lang="en-GB" sz="2800" dirty="0"/>
          </a:p>
        </p:txBody>
      </p:sp>
      <p:pic>
        <p:nvPicPr>
          <p:cNvPr id="4098" name="Picture 2" descr="KS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411" y="2321828"/>
            <a:ext cx="6290929" cy="3528392"/>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571745" y="6016744"/>
            <a:ext cx="6657335" cy="307777"/>
          </a:xfrm>
          <a:prstGeom prst="rect">
            <a:avLst/>
          </a:prstGeom>
          <a:noFill/>
        </p:spPr>
        <p:txBody>
          <a:bodyPr wrap="none" rtlCol="0">
            <a:spAutoFit/>
          </a:bodyPr>
          <a:lstStyle/>
          <a:p>
            <a:r>
              <a:rPr lang="en-GB" sz="1400" dirty="0">
                <a:hlinkClick r:id="rId3"/>
              </a:rPr>
              <a:t>http://</a:t>
            </a:r>
            <a:r>
              <a:rPr lang="en-GB" sz="1400" dirty="0" smtClean="0">
                <a:hlinkClick r:id="rId3"/>
              </a:rPr>
              <a:t>www.theguardian.com/world/2013/jul/31/nsa-top-secret-program-online-data</a:t>
            </a:r>
            <a:r>
              <a:rPr lang="en-GB" sz="1400" dirty="0" smtClean="0"/>
              <a:t> </a:t>
            </a:r>
            <a:endParaRPr lang="en-GB" sz="1400" dirty="0"/>
          </a:p>
        </p:txBody>
      </p:sp>
    </p:spTree>
    <p:extLst>
      <p:ext uri="{BB962C8B-B14F-4D97-AF65-F5344CB8AC3E}">
        <p14:creationId xmlns:p14="http://schemas.microsoft.com/office/powerpoint/2010/main" val="8196996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5724" y="1196752"/>
            <a:ext cx="8229600" cy="864096"/>
          </a:xfrm>
        </p:spPr>
        <p:txBody>
          <a:bodyPr/>
          <a:lstStyle/>
          <a:p>
            <a:r>
              <a:rPr lang="en-GB" dirty="0" smtClean="0"/>
              <a:t>  </a:t>
            </a:r>
            <a:endParaRPr lang="en-GB" dirty="0"/>
          </a:p>
        </p:txBody>
      </p:sp>
      <p:sp>
        <p:nvSpPr>
          <p:cNvPr id="3" name="Inhaltsplatzhalter 2"/>
          <p:cNvSpPr>
            <a:spLocks noGrp="1"/>
          </p:cNvSpPr>
          <p:nvPr>
            <p:ph idx="1"/>
          </p:nvPr>
        </p:nvSpPr>
        <p:spPr/>
        <p:txBody>
          <a:bodyPr>
            <a:normAutofit/>
          </a:bodyPr>
          <a:lstStyle/>
          <a:p>
            <a:pPr marL="0" indent="0" algn="ctr">
              <a:buNone/>
            </a:pPr>
            <a:endParaRPr lang="en-GB" sz="3200" b="1" dirty="0" smtClean="0">
              <a:solidFill>
                <a:schemeClr val="tx2"/>
              </a:solidFill>
              <a:latin typeface="+mj-lt"/>
            </a:endParaRPr>
          </a:p>
          <a:p>
            <a:pPr marL="0" indent="0" algn="ctr">
              <a:buNone/>
            </a:pPr>
            <a:r>
              <a:rPr lang="en-GB" sz="3200" b="1" dirty="0" smtClean="0">
                <a:solidFill>
                  <a:srgbClr val="002060"/>
                </a:solidFill>
                <a:latin typeface="+mj-lt"/>
              </a:rPr>
              <a:t>Part </a:t>
            </a:r>
            <a:r>
              <a:rPr lang="en-GB" sz="3200" b="1" dirty="0">
                <a:solidFill>
                  <a:srgbClr val="002060"/>
                </a:solidFill>
                <a:latin typeface="+mj-lt"/>
              </a:rPr>
              <a:t>I: </a:t>
            </a:r>
            <a:r>
              <a:rPr lang="en-GB" sz="3200" b="1" dirty="0" smtClean="0">
                <a:solidFill>
                  <a:srgbClr val="002060"/>
                </a:solidFill>
                <a:latin typeface="+mj-lt"/>
              </a:rPr>
              <a:t>Basic technical attack options</a:t>
            </a:r>
            <a:endParaRPr lang="en-GB" sz="3200" b="1" dirty="0">
              <a:solidFill>
                <a:srgbClr val="002060"/>
              </a:solidFill>
              <a:latin typeface="+mj-lt"/>
            </a:endParaRPr>
          </a:p>
        </p:txBody>
      </p:sp>
    </p:spTree>
    <p:extLst>
      <p:ext uri="{BB962C8B-B14F-4D97-AF65-F5344CB8AC3E}">
        <p14:creationId xmlns:p14="http://schemas.microsoft.com/office/powerpoint/2010/main" val="17946284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611560" y="404664"/>
            <a:ext cx="8208913" cy="1143000"/>
          </a:xfrm>
        </p:spPr>
        <p:txBody>
          <a:bodyPr>
            <a:normAutofit/>
          </a:bodyPr>
          <a:lstStyle/>
          <a:p>
            <a:r>
              <a:rPr lang="en-US" sz="2800" dirty="0" smtClean="0"/>
              <a:t>Government code in products for “lawful interception”</a:t>
            </a:r>
            <a:endParaRPr lang="en-US" sz="2800" dirty="0"/>
          </a:p>
        </p:txBody>
      </p:sp>
      <p:sp>
        <p:nvSpPr>
          <p:cNvPr id="3" name="Plassholder for innhold 2"/>
          <p:cNvSpPr>
            <a:spLocks noGrp="1"/>
          </p:cNvSpPr>
          <p:nvPr>
            <p:ph idx="1"/>
          </p:nvPr>
        </p:nvSpPr>
        <p:spPr/>
        <p:txBody>
          <a:bodyPr/>
          <a:lstStyle/>
          <a:p>
            <a:r>
              <a:rPr lang="en-US" sz="2000" dirty="0" smtClean="0"/>
              <a:t>Technical principle</a:t>
            </a:r>
          </a:p>
          <a:p>
            <a:pPr lvl="1"/>
            <a:r>
              <a:rPr lang="en-US" sz="1600" dirty="0" smtClean="0"/>
              <a:t>Add government access option in products</a:t>
            </a:r>
            <a:br>
              <a:rPr lang="en-US" sz="1600" dirty="0" smtClean="0"/>
            </a:br>
            <a:r>
              <a:rPr lang="en-US" sz="1600" dirty="0" smtClean="0"/>
              <a:t>e.g. using </a:t>
            </a:r>
            <a:r>
              <a:rPr lang="en-US" sz="1600" dirty="0"/>
              <a:t>nation-state sponsored algorithms and program </a:t>
            </a:r>
            <a:r>
              <a:rPr lang="en-US" sz="1600" dirty="0" smtClean="0"/>
              <a:t>code, e.g. NSA key</a:t>
            </a:r>
            <a:endParaRPr lang="en-US" sz="1600" dirty="0"/>
          </a:p>
          <a:p>
            <a:pPr lvl="2"/>
            <a:endParaRPr lang="en-US" sz="1400" dirty="0" smtClean="0"/>
          </a:p>
          <a:p>
            <a:pPr lvl="1"/>
            <a:r>
              <a:rPr lang="en-US" sz="1600" dirty="0" smtClean="0"/>
              <a:t>Giving the government information on undisclosed vulnerabilities</a:t>
            </a:r>
          </a:p>
          <a:p>
            <a:pPr marL="274320" lvl="1" indent="0">
              <a:buNone/>
            </a:pPr>
            <a:endParaRPr lang="en-US" sz="1600" dirty="0" smtClean="0"/>
          </a:p>
          <a:p>
            <a:pPr lvl="1"/>
            <a:r>
              <a:rPr lang="en-US" sz="1600" dirty="0" smtClean="0"/>
              <a:t>Allowing governments targeted access based on identifiers </a:t>
            </a:r>
            <a:br>
              <a:rPr lang="en-US" sz="1600" dirty="0" smtClean="0"/>
            </a:br>
            <a:r>
              <a:rPr lang="en-US" sz="1600" dirty="0" smtClean="0"/>
              <a:t>to  specific customer information,  using company software components (e.g. updates providing access as e.g. Trojan horse, team viewer)</a:t>
            </a:r>
          </a:p>
          <a:p>
            <a:pPr marL="274320" lvl="1" indent="0">
              <a:buNone/>
            </a:pPr>
            <a:endParaRPr lang="en-US" sz="1600" dirty="0" smtClean="0"/>
          </a:p>
          <a:p>
            <a:pPr marL="0" lvl="1" indent="0">
              <a:buNone/>
            </a:pPr>
            <a:endParaRPr lang="en-US" sz="1600" dirty="0" smtClean="0"/>
          </a:p>
          <a:p>
            <a:pPr marL="0" lvl="1" indent="0">
              <a:buNone/>
            </a:pPr>
            <a:r>
              <a:rPr lang="en-US" sz="1600" dirty="0" smtClean="0"/>
              <a:t>References not have been found for each case</a:t>
            </a:r>
          </a:p>
          <a:p>
            <a:pPr lvl="1"/>
            <a:endParaRPr lang="en-US" sz="1600" dirty="0" smtClean="0"/>
          </a:p>
        </p:txBody>
      </p:sp>
    </p:spTree>
    <p:extLst>
      <p:ext uri="{BB962C8B-B14F-4D97-AF65-F5344CB8AC3E}">
        <p14:creationId xmlns:p14="http://schemas.microsoft.com/office/powerpoint/2010/main" val="26311699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62390" y="55371"/>
            <a:ext cx="8781610" cy="997365"/>
          </a:xfrm>
        </p:spPr>
        <p:txBody>
          <a:bodyPr>
            <a:normAutofit/>
          </a:bodyPr>
          <a:lstStyle/>
          <a:p>
            <a:r>
              <a:rPr lang="en-US" sz="2800" dirty="0" smtClean="0"/>
              <a:t>Technical options for attacks</a:t>
            </a:r>
            <a:endParaRPr lang="en-US" sz="2800" dirty="0"/>
          </a:p>
        </p:txBody>
      </p:sp>
      <p:sp>
        <p:nvSpPr>
          <p:cNvPr id="7" name="TekstSylinder 6"/>
          <p:cNvSpPr txBox="1"/>
          <p:nvPr/>
        </p:nvSpPr>
        <p:spPr>
          <a:xfrm>
            <a:off x="434398" y="4403003"/>
            <a:ext cx="2697442" cy="830997"/>
          </a:xfrm>
          <a:prstGeom prst="rect">
            <a:avLst/>
          </a:prstGeom>
          <a:noFill/>
          <a:ln>
            <a:solidFill>
              <a:srgbClr val="002060"/>
            </a:solidFill>
          </a:ln>
        </p:spPr>
        <p:txBody>
          <a:bodyPr wrap="square" rtlCol="0">
            <a:spAutoFit/>
          </a:bodyPr>
          <a:lstStyle/>
          <a:p>
            <a:r>
              <a:rPr lang="nb-NO" sz="1600" dirty="0" smtClean="0"/>
              <a:t>With supplier</a:t>
            </a:r>
            <a:r>
              <a:rPr lang="nb-NO" sz="1600" dirty="0"/>
              <a:t> </a:t>
            </a:r>
            <a:r>
              <a:rPr lang="nb-NO" sz="1600" dirty="0" smtClean="0"/>
              <a:t>support</a:t>
            </a:r>
          </a:p>
          <a:p>
            <a:r>
              <a:rPr lang="nb-NO" sz="1600" dirty="0" smtClean="0"/>
              <a:t>of commercial of the shelf software / service</a:t>
            </a:r>
          </a:p>
        </p:txBody>
      </p:sp>
      <p:sp>
        <p:nvSpPr>
          <p:cNvPr id="4" name="Avrundet rektangel 3"/>
          <p:cNvSpPr/>
          <p:nvPr/>
        </p:nvSpPr>
        <p:spPr>
          <a:xfrm>
            <a:off x="4482358" y="2154233"/>
            <a:ext cx="2458074" cy="77256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200" dirty="0" smtClean="0"/>
              <a:t>Vulnerabilities as a service</a:t>
            </a:r>
          </a:p>
          <a:p>
            <a:pPr marL="180975" indent="-180975">
              <a:buFont typeface="Arial" panose="020B0604020202020204" pitchFamily="34" charset="0"/>
              <a:buChar char="•"/>
            </a:pPr>
            <a:r>
              <a:rPr lang="en-US" sz="1100" dirty="0" smtClean="0"/>
              <a:t>rented or bought for</a:t>
            </a:r>
            <a:br>
              <a:rPr lang="en-US" sz="1100" dirty="0" smtClean="0"/>
            </a:br>
            <a:r>
              <a:rPr lang="en-US" sz="1100" dirty="0" smtClean="0"/>
              <a:t>Crime Scene or Government</a:t>
            </a:r>
            <a:endParaRPr lang="en-US" sz="1100" dirty="0"/>
          </a:p>
        </p:txBody>
      </p:sp>
      <p:sp>
        <p:nvSpPr>
          <p:cNvPr id="8" name="Avrundet rektangel 7"/>
          <p:cNvSpPr/>
          <p:nvPr/>
        </p:nvSpPr>
        <p:spPr>
          <a:xfrm>
            <a:off x="4482358" y="1360893"/>
            <a:ext cx="2478724" cy="60175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Publicly known vulnerabilities</a:t>
            </a:r>
          </a:p>
          <a:p>
            <a:pPr marL="285750" indent="-285750">
              <a:buFont typeface="Arial" panose="020B0604020202020204" pitchFamily="34" charset="0"/>
              <a:buChar char="•"/>
            </a:pPr>
            <a:r>
              <a:rPr lang="en-US" sz="1100" dirty="0" smtClean="0"/>
              <a:t>Script kiddies</a:t>
            </a:r>
            <a:endParaRPr lang="en-US" sz="1100" dirty="0"/>
          </a:p>
        </p:txBody>
      </p:sp>
      <p:sp>
        <p:nvSpPr>
          <p:cNvPr id="10" name="Avrundet rektangel 9"/>
          <p:cNvSpPr/>
          <p:nvPr/>
        </p:nvSpPr>
        <p:spPr>
          <a:xfrm>
            <a:off x="4488727" y="3886625"/>
            <a:ext cx="2482900" cy="406471"/>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Terms &amp; Conditions </a:t>
            </a:r>
          </a:p>
        </p:txBody>
      </p:sp>
      <p:sp>
        <p:nvSpPr>
          <p:cNvPr id="11" name="Avrundet rektangel 10"/>
          <p:cNvSpPr/>
          <p:nvPr/>
        </p:nvSpPr>
        <p:spPr>
          <a:xfrm>
            <a:off x="4570937" y="5949280"/>
            <a:ext cx="2485659" cy="53218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Lawful Interception</a:t>
            </a:r>
            <a:endParaRPr lang="en-US" sz="1100" dirty="0"/>
          </a:p>
        </p:txBody>
      </p:sp>
      <p:cxnSp>
        <p:nvCxnSpPr>
          <p:cNvPr id="14" name="Rett pil 13"/>
          <p:cNvCxnSpPr>
            <a:stCxn id="7" idx="3"/>
            <a:endCxn id="11" idx="1"/>
          </p:cNvCxnSpPr>
          <p:nvPr/>
        </p:nvCxnSpPr>
        <p:spPr>
          <a:xfrm>
            <a:off x="3131840" y="4818502"/>
            <a:ext cx="1439097" cy="13968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Rett pil 15"/>
          <p:cNvCxnSpPr>
            <a:stCxn id="7" idx="3"/>
            <a:endCxn id="10" idx="1"/>
          </p:cNvCxnSpPr>
          <p:nvPr/>
        </p:nvCxnSpPr>
        <p:spPr>
          <a:xfrm flipV="1">
            <a:off x="3131840" y="4089861"/>
            <a:ext cx="1356887" cy="7286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Rett pil 21"/>
          <p:cNvCxnSpPr>
            <a:stCxn id="23" idx="3"/>
            <a:endCxn id="4" idx="1"/>
          </p:cNvCxnSpPr>
          <p:nvPr/>
        </p:nvCxnSpPr>
        <p:spPr>
          <a:xfrm>
            <a:off x="3203848" y="2525128"/>
            <a:ext cx="1278510" cy="153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Rett pil 23"/>
          <p:cNvCxnSpPr>
            <a:stCxn id="23" idx="3"/>
            <a:endCxn id="8" idx="1"/>
          </p:cNvCxnSpPr>
          <p:nvPr/>
        </p:nvCxnSpPr>
        <p:spPr>
          <a:xfrm flipV="1">
            <a:off x="3203848" y="1661768"/>
            <a:ext cx="1278510" cy="8633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TekstSylinder 4"/>
          <p:cNvSpPr txBox="1"/>
          <p:nvPr/>
        </p:nvSpPr>
        <p:spPr>
          <a:xfrm>
            <a:off x="362390" y="2355851"/>
            <a:ext cx="2841458" cy="338554"/>
          </a:xfrm>
          <a:prstGeom prst="rect">
            <a:avLst/>
          </a:prstGeom>
          <a:noFill/>
          <a:ln>
            <a:solidFill>
              <a:srgbClr val="002060"/>
            </a:solidFill>
          </a:ln>
        </p:spPr>
        <p:txBody>
          <a:bodyPr wrap="square" rtlCol="0">
            <a:spAutoFit/>
          </a:bodyPr>
          <a:lstStyle/>
          <a:p>
            <a:r>
              <a:rPr lang="nb-NO" sz="1600" dirty="0" smtClean="0"/>
              <a:t>Without supplier</a:t>
            </a:r>
            <a:r>
              <a:rPr lang="nb-NO" sz="1600" dirty="0"/>
              <a:t> </a:t>
            </a:r>
            <a:r>
              <a:rPr lang="nb-NO" sz="1600" dirty="0" smtClean="0"/>
              <a:t>support:</a:t>
            </a:r>
          </a:p>
        </p:txBody>
      </p:sp>
      <p:sp>
        <p:nvSpPr>
          <p:cNvPr id="38" name="Avrundet rektangel 9"/>
          <p:cNvSpPr/>
          <p:nvPr/>
        </p:nvSpPr>
        <p:spPr>
          <a:xfrm>
            <a:off x="7216728" y="4293096"/>
            <a:ext cx="1884142" cy="983156"/>
          </a:xfrm>
          <a:prstGeom prst="roundRect">
            <a:avLst/>
          </a:prstGeom>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r>
              <a:rPr lang="en-US" sz="1400" dirty="0" smtClean="0"/>
              <a:t>Big data analytics</a:t>
            </a:r>
            <a:br>
              <a:rPr lang="en-US" sz="1400" dirty="0" smtClean="0"/>
            </a:br>
            <a:r>
              <a:rPr lang="en-US" sz="1400" dirty="0" smtClean="0"/>
              <a:t>statistic criteria</a:t>
            </a:r>
            <a:br>
              <a:rPr lang="en-US" sz="1400" dirty="0" smtClean="0"/>
            </a:br>
            <a:r>
              <a:rPr lang="en-US" sz="1400" dirty="0" smtClean="0"/>
              <a:t>evaluated by algorithms</a:t>
            </a:r>
            <a:endParaRPr lang="en-US" sz="1100" dirty="0"/>
          </a:p>
        </p:txBody>
      </p:sp>
      <p:sp>
        <p:nvSpPr>
          <p:cNvPr id="12" name="Textfeld 11"/>
          <p:cNvSpPr txBox="1"/>
          <p:nvPr/>
        </p:nvSpPr>
        <p:spPr>
          <a:xfrm>
            <a:off x="7092280" y="1462263"/>
            <a:ext cx="2008590" cy="5755422"/>
          </a:xfrm>
          <a:prstGeom prst="rect">
            <a:avLst/>
          </a:prstGeom>
          <a:noFill/>
        </p:spPr>
        <p:txBody>
          <a:bodyPr wrap="square" rtlCol="0">
            <a:spAutoFit/>
          </a:bodyPr>
          <a:lstStyle/>
          <a:p>
            <a:r>
              <a:rPr lang="en-GB" sz="1600" dirty="0" smtClean="0"/>
              <a:t>Cheap</a:t>
            </a:r>
          </a:p>
          <a:p>
            <a:endParaRPr lang="en-GB" sz="1600" dirty="0"/>
          </a:p>
          <a:p>
            <a:endParaRPr lang="en-GB" sz="1600" dirty="0" smtClean="0"/>
          </a:p>
          <a:p>
            <a:endParaRPr lang="en-GB" sz="1600" dirty="0" smtClean="0"/>
          </a:p>
          <a:p>
            <a:r>
              <a:rPr lang="en-GB" sz="1600" dirty="0" smtClean="0"/>
              <a:t>Moderate prize</a:t>
            </a:r>
          </a:p>
          <a:p>
            <a:endParaRPr lang="en-GB" sz="1600" dirty="0"/>
          </a:p>
          <a:p>
            <a:endParaRPr lang="en-GB" sz="1600" dirty="0" smtClean="0"/>
          </a:p>
          <a:p>
            <a:r>
              <a:rPr lang="en-GB" sz="1600" dirty="0" smtClean="0"/>
              <a:t>Very high effort</a:t>
            </a:r>
          </a:p>
          <a:p>
            <a:endParaRPr lang="en-GB" sz="1600" dirty="0"/>
          </a:p>
          <a:p>
            <a:endParaRPr lang="en-GB" sz="1600" dirty="0" smtClean="0"/>
          </a:p>
          <a:p>
            <a:r>
              <a:rPr lang="en-GB" sz="1600" dirty="0" smtClean="0"/>
              <a:t>cheap</a:t>
            </a:r>
            <a:endParaRPr lang="en-GB" sz="1600" dirty="0"/>
          </a:p>
          <a:p>
            <a:endParaRPr lang="en-GB" sz="1600" dirty="0" smtClean="0"/>
          </a:p>
          <a:p>
            <a:endParaRPr lang="en-GB" sz="1600" dirty="0"/>
          </a:p>
          <a:p>
            <a:endParaRPr lang="en-GB" sz="1600" dirty="0" smtClean="0"/>
          </a:p>
          <a:p>
            <a:endParaRPr lang="en-GB" sz="1600" dirty="0"/>
          </a:p>
          <a:p>
            <a:endParaRPr lang="en-GB" sz="1600" dirty="0" smtClean="0"/>
          </a:p>
          <a:p>
            <a:r>
              <a:rPr lang="en-GB" sz="1600" dirty="0" smtClean="0"/>
              <a:t>   very cheap</a:t>
            </a:r>
            <a:br>
              <a:rPr lang="en-GB" sz="1600" dirty="0" smtClean="0"/>
            </a:br>
            <a:r>
              <a:rPr lang="en-GB" sz="1600" dirty="0" smtClean="0"/>
              <a:t>   stats only</a:t>
            </a:r>
            <a:endParaRPr lang="en-GB" sz="1600" dirty="0"/>
          </a:p>
          <a:p>
            <a:endParaRPr lang="en-GB" sz="1600" dirty="0" smtClean="0"/>
          </a:p>
          <a:p>
            <a:r>
              <a:rPr lang="en-GB" sz="1600" dirty="0" smtClean="0"/>
              <a:t>cheap</a:t>
            </a:r>
            <a:endParaRPr lang="en-GB" sz="1600" dirty="0"/>
          </a:p>
          <a:p>
            <a:endParaRPr lang="en-GB" sz="1600" dirty="0" smtClean="0"/>
          </a:p>
          <a:p>
            <a:endParaRPr lang="en-GB" sz="1600" dirty="0" smtClean="0"/>
          </a:p>
          <a:p>
            <a:endParaRPr lang="en-GB" sz="1600" dirty="0"/>
          </a:p>
        </p:txBody>
      </p:sp>
      <p:cxnSp>
        <p:nvCxnSpPr>
          <p:cNvPr id="15" name="Gewinkelte Verbindung 14"/>
          <p:cNvCxnSpPr/>
          <p:nvPr/>
        </p:nvCxnSpPr>
        <p:spPr>
          <a:xfrm rot="5400000" flipH="1" flipV="1">
            <a:off x="8447954" y="5360738"/>
            <a:ext cx="384996" cy="216024"/>
          </a:xfrm>
          <a:prstGeom prst="bentConnector3">
            <a:avLst>
              <a:gd name="adj1" fmla="val -1535"/>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sp>
        <p:nvSpPr>
          <p:cNvPr id="19" name="Avrundet rektangel 7"/>
          <p:cNvSpPr/>
          <p:nvPr/>
        </p:nvSpPr>
        <p:spPr>
          <a:xfrm>
            <a:off x="4455991" y="3123356"/>
            <a:ext cx="2478724" cy="60175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Self-researched Vulnerabilities</a:t>
            </a:r>
          </a:p>
        </p:txBody>
      </p:sp>
      <p:cxnSp>
        <p:nvCxnSpPr>
          <p:cNvPr id="20" name="Rett pil 23"/>
          <p:cNvCxnSpPr/>
          <p:nvPr/>
        </p:nvCxnSpPr>
        <p:spPr>
          <a:xfrm>
            <a:off x="3220993" y="2540517"/>
            <a:ext cx="1202762" cy="8738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Avrundet rektangel 9"/>
          <p:cNvSpPr/>
          <p:nvPr/>
        </p:nvSpPr>
        <p:spPr>
          <a:xfrm>
            <a:off x="4478182" y="4443575"/>
            <a:ext cx="2482900" cy="569601"/>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Direct Access to Servers</a:t>
            </a:r>
          </a:p>
          <a:p>
            <a:pPr marL="171450" indent="-171450">
              <a:buFont typeface="Arial" panose="020B0604020202020204" pitchFamily="34" charset="0"/>
              <a:buChar char="•"/>
            </a:pPr>
            <a:r>
              <a:rPr lang="en-US" sz="1100" dirty="0" smtClean="0"/>
              <a:t>e.g. PRISM</a:t>
            </a:r>
            <a:endParaRPr lang="en-US" sz="1100" dirty="0"/>
          </a:p>
        </p:txBody>
      </p:sp>
      <p:cxnSp>
        <p:nvCxnSpPr>
          <p:cNvPr id="39" name="Gerade Verbindung mit Pfeil 38"/>
          <p:cNvCxnSpPr>
            <a:endCxn id="38" idx="1"/>
          </p:cNvCxnSpPr>
          <p:nvPr/>
        </p:nvCxnSpPr>
        <p:spPr>
          <a:xfrm>
            <a:off x="6516216" y="4784674"/>
            <a:ext cx="700512" cy="0"/>
          </a:xfrm>
          <a:prstGeom prst="straightConnector1">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cxnSp>
        <p:nvCxnSpPr>
          <p:cNvPr id="30" name="Rett pil 15"/>
          <p:cNvCxnSpPr>
            <a:stCxn id="7" idx="3"/>
            <a:endCxn id="25" idx="1"/>
          </p:cNvCxnSpPr>
          <p:nvPr/>
        </p:nvCxnSpPr>
        <p:spPr>
          <a:xfrm flipV="1">
            <a:off x="3131840" y="4728376"/>
            <a:ext cx="1346342" cy="901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03082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sz="2800" dirty="0" smtClean="0"/>
              <a:t>Mitigation I</a:t>
            </a:r>
            <a:endParaRPr lang="en-US" sz="2800" dirty="0"/>
          </a:p>
        </p:txBody>
      </p:sp>
      <p:sp>
        <p:nvSpPr>
          <p:cNvPr id="3" name="Plassholder for innhold 2"/>
          <p:cNvSpPr>
            <a:spLocks noGrp="1"/>
          </p:cNvSpPr>
          <p:nvPr>
            <p:ph idx="1"/>
          </p:nvPr>
        </p:nvSpPr>
        <p:spPr>
          <a:xfrm>
            <a:off x="685799" y="2204864"/>
            <a:ext cx="8022265" cy="3967336"/>
          </a:xfrm>
        </p:spPr>
        <p:txBody>
          <a:bodyPr>
            <a:normAutofit/>
          </a:bodyPr>
          <a:lstStyle/>
          <a:p>
            <a:r>
              <a:rPr lang="en-US" dirty="0" smtClean="0"/>
              <a:t>Regularly patch your operating system and applications.</a:t>
            </a:r>
          </a:p>
          <a:p>
            <a:endParaRPr lang="en-US" dirty="0" smtClean="0"/>
          </a:p>
          <a:p>
            <a:r>
              <a:rPr lang="en-US" dirty="0" smtClean="0"/>
              <a:t>Always update to the newest anti-virus definitions.</a:t>
            </a:r>
          </a:p>
          <a:p>
            <a:pPr lvl="1"/>
            <a:r>
              <a:rPr lang="en-US" sz="1700" dirty="0" smtClean="0"/>
              <a:t>Be aware that some anti-virus vendors might decide to not detect surveillance software used for lawful interception by governments in their country of origin.</a:t>
            </a:r>
          </a:p>
          <a:p>
            <a:pPr marL="0" indent="0">
              <a:buNone/>
            </a:pPr>
            <a:endParaRPr lang="en-US" dirty="0" smtClean="0"/>
          </a:p>
          <a:p>
            <a:endParaRPr lang="en-US" dirty="0" smtClean="0"/>
          </a:p>
        </p:txBody>
      </p:sp>
    </p:spTree>
    <p:extLst>
      <p:ext uri="{BB962C8B-B14F-4D97-AF65-F5344CB8AC3E}">
        <p14:creationId xmlns:p14="http://schemas.microsoft.com/office/powerpoint/2010/main" val="7893536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275856" y="55371"/>
            <a:ext cx="5868144" cy="1163447"/>
          </a:xfrm>
        </p:spPr>
        <p:txBody>
          <a:bodyPr>
            <a:normAutofit/>
          </a:bodyPr>
          <a:lstStyle/>
          <a:p>
            <a:r>
              <a:rPr lang="en-US" dirty="0" smtClean="0"/>
              <a:t>Technical options for attacks</a:t>
            </a:r>
            <a:endParaRPr lang="en-US" dirty="0"/>
          </a:p>
        </p:txBody>
      </p:sp>
      <p:sp>
        <p:nvSpPr>
          <p:cNvPr id="7" name="TekstSylinder 6"/>
          <p:cNvSpPr txBox="1"/>
          <p:nvPr/>
        </p:nvSpPr>
        <p:spPr>
          <a:xfrm>
            <a:off x="434398" y="4271394"/>
            <a:ext cx="2697442" cy="830997"/>
          </a:xfrm>
          <a:prstGeom prst="rect">
            <a:avLst/>
          </a:prstGeom>
          <a:noFill/>
          <a:ln>
            <a:solidFill>
              <a:srgbClr val="002060"/>
            </a:solidFill>
          </a:ln>
        </p:spPr>
        <p:txBody>
          <a:bodyPr wrap="square" rtlCol="0">
            <a:spAutoFit/>
          </a:bodyPr>
          <a:lstStyle/>
          <a:p>
            <a:r>
              <a:rPr lang="nb-NO" sz="1600" dirty="0" smtClean="0"/>
              <a:t>With supplier</a:t>
            </a:r>
            <a:r>
              <a:rPr lang="nb-NO" sz="1600" dirty="0"/>
              <a:t> </a:t>
            </a:r>
            <a:r>
              <a:rPr lang="nb-NO" sz="1600" dirty="0" smtClean="0"/>
              <a:t>support</a:t>
            </a:r>
          </a:p>
          <a:p>
            <a:r>
              <a:rPr lang="nb-NO" sz="1600" dirty="0" smtClean="0"/>
              <a:t>of commercial of the shelf software / service</a:t>
            </a:r>
          </a:p>
        </p:txBody>
      </p:sp>
      <p:sp>
        <p:nvSpPr>
          <p:cNvPr id="4" name="Avrundet rektangel 3"/>
          <p:cNvSpPr/>
          <p:nvPr/>
        </p:nvSpPr>
        <p:spPr>
          <a:xfrm>
            <a:off x="4482358" y="2154233"/>
            <a:ext cx="2458074" cy="77256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250" dirty="0" smtClean="0"/>
              <a:t>Vulnerabilities as a service</a:t>
            </a:r>
          </a:p>
          <a:p>
            <a:pPr marL="177800" indent="-177800">
              <a:buFont typeface="Arial" panose="020B0604020202020204" pitchFamily="34" charset="0"/>
              <a:buChar char="•"/>
            </a:pPr>
            <a:r>
              <a:rPr lang="en-US" sz="1100" dirty="0" smtClean="0"/>
              <a:t>rented </a:t>
            </a:r>
            <a:r>
              <a:rPr lang="en-US" sz="1100" dirty="0" smtClean="0"/>
              <a:t>or bought for</a:t>
            </a:r>
            <a:br>
              <a:rPr lang="en-US" sz="1100" dirty="0" smtClean="0"/>
            </a:br>
            <a:r>
              <a:rPr lang="en-US" sz="1100" dirty="0" smtClean="0"/>
              <a:t>Crime Scene or Government</a:t>
            </a:r>
            <a:endParaRPr lang="en-US" sz="1100" dirty="0"/>
          </a:p>
        </p:txBody>
      </p:sp>
      <p:sp>
        <p:nvSpPr>
          <p:cNvPr id="8" name="Avrundet rektangel 7"/>
          <p:cNvSpPr/>
          <p:nvPr/>
        </p:nvSpPr>
        <p:spPr>
          <a:xfrm>
            <a:off x="4482358" y="1360893"/>
            <a:ext cx="2478724" cy="60175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Publicly known vulnerabilities</a:t>
            </a:r>
          </a:p>
          <a:p>
            <a:pPr marL="285750" indent="-285750">
              <a:buFont typeface="Arial" panose="020B0604020202020204" pitchFamily="34" charset="0"/>
              <a:buChar char="•"/>
            </a:pPr>
            <a:r>
              <a:rPr lang="en-US" sz="1100" dirty="0" smtClean="0"/>
              <a:t>Script kiddies</a:t>
            </a:r>
            <a:endParaRPr lang="en-US" sz="1100" dirty="0"/>
          </a:p>
        </p:txBody>
      </p:sp>
      <p:sp>
        <p:nvSpPr>
          <p:cNvPr id="10" name="Avrundet rektangel 9"/>
          <p:cNvSpPr/>
          <p:nvPr/>
        </p:nvSpPr>
        <p:spPr>
          <a:xfrm>
            <a:off x="4488727" y="3886625"/>
            <a:ext cx="2482900" cy="406471"/>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Terms &amp; Conditions </a:t>
            </a:r>
          </a:p>
        </p:txBody>
      </p:sp>
      <p:sp>
        <p:nvSpPr>
          <p:cNvPr id="11" name="Avrundet rektangel 10"/>
          <p:cNvSpPr/>
          <p:nvPr/>
        </p:nvSpPr>
        <p:spPr>
          <a:xfrm>
            <a:off x="4570937" y="5949280"/>
            <a:ext cx="2485659" cy="53218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Lawful Interception</a:t>
            </a:r>
            <a:endParaRPr lang="en-US" sz="1100" dirty="0"/>
          </a:p>
        </p:txBody>
      </p:sp>
      <p:cxnSp>
        <p:nvCxnSpPr>
          <p:cNvPr id="14" name="Rett pil 13"/>
          <p:cNvCxnSpPr>
            <a:stCxn id="7" idx="3"/>
            <a:endCxn id="11" idx="1"/>
          </p:cNvCxnSpPr>
          <p:nvPr/>
        </p:nvCxnSpPr>
        <p:spPr>
          <a:xfrm>
            <a:off x="3131840" y="4686893"/>
            <a:ext cx="1439097" cy="15284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Rett pil 15"/>
          <p:cNvCxnSpPr>
            <a:stCxn id="7" idx="3"/>
            <a:endCxn id="10" idx="1"/>
          </p:cNvCxnSpPr>
          <p:nvPr/>
        </p:nvCxnSpPr>
        <p:spPr>
          <a:xfrm flipV="1">
            <a:off x="3131840" y="4089861"/>
            <a:ext cx="1356887" cy="5970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Rett pil 21"/>
          <p:cNvCxnSpPr>
            <a:stCxn id="23" idx="3"/>
            <a:endCxn id="4" idx="1"/>
          </p:cNvCxnSpPr>
          <p:nvPr/>
        </p:nvCxnSpPr>
        <p:spPr>
          <a:xfrm>
            <a:off x="3203848" y="2525128"/>
            <a:ext cx="1278510" cy="153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Rett pil 23"/>
          <p:cNvCxnSpPr>
            <a:stCxn id="23" idx="3"/>
            <a:endCxn id="8" idx="1"/>
          </p:cNvCxnSpPr>
          <p:nvPr/>
        </p:nvCxnSpPr>
        <p:spPr>
          <a:xfrm flipV="1">
            <a:off x="3203848" y="1661768"/>
            <a:ext cx="1278510" cy="8633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TekstSylinder 4"/>
          <p:cNvSpPr txBox="1"/>
          <p:nvPr/>
        </p:nvSpPr>
        <p:spPr>
          <a:xfrm>
            <a:off x="362390" y="2355851"/>
            <a:ext cx="2841458" cy="338554"/>
          </a:xfrm>
          <a:prstGeom prst="rect">
            <a:avLst/>
          </a:prstGeom>
          <a:noFill/>
          <a:ln>
            <a:solidFill>
              <a:srgbClr val="002060"/>
            </a:solidFill>
          </a:ln>
        </p:spPr>
        <p:txBody>
          <a:bodyPr wrap="square" rtlCol="0">
            <a:spAutoFit/>
          </a:bodyPr>
          <a:lstStyle/>
          <a:p>
            <a:r>
              <a:rPr lang="nb-NO" sz="1600" dirty="0" smtClean="0"/>
              <a:t>Without supplier</a:t>
            </a:r>
            <a:r>
              <a:rPr lang="nb-NO" sz="1600" dirty="0"/>
              <a:t> </a:t>
            </a:r>
            <a:r>
              <a:rPr lang="nb-NO" sz="1600" dirty="0" smtClean="0"/>
              <a:t>support:</a:t>
            </a:r>
          </a:p>
        </p:txBody>
      </p:sp>
      <p:sp>
        <p:nvSpPr>
          <p:cNvPr id="38" name="Avrundet rektangel 9"/>
          <p:cNvSpPr/>
          <p:nvPr/>
        </p:nvSpPr>
        <p:spPr>
          <a:xfrm>
            <a:off x="7216728" y="4293096"/>
            <a:ext cx="1884142" cy="983156"/>
          </a:xfrm>
          <a:prstGeom prst="roundRect">
            <a:avLst/>
          </a:prstGeom>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r>
              <a:rPr lang="en-US" sz="1400" dirty="0" smtClean="0"/>
              <a:t>Big data analytics</a:t>
            </a:r>
            <a:br>
              <a:rPr lang="en-US" sz="1400" dirty="0" smtClean="0"/>
            </a:br>
            <a:r>
              <a:rPr lang="en-US" sz="1400" dirty="0" smtClean="0"/>
              <a:t>statistic criteria</a:t>
            </a:r>
            <a:br>
              <a:rPr lang="en-US" sz="1400" dirty="0" smtClean="0"/>
            </a:br>
            <a:r>
              <a:rPr lang="en-US" sz="1400" dirty="0" smtClean="0"/>
              <a:t>evaluated by algorithms</a:t>
            </a:r>
            <a:endParaRPr lang="en-US" sz="1100" dirty="0"/>
          </a:p>
        </p:txBody>
      </p:sp>
      <p:sp>
        <p:nvSpPr>
          <p:cNvPr id="12" name="Textfeld 11"/>
          <p:cNvSpPr txBox="1"/>
          <p:nvPr/>
        </p:nvSpPr>
        <p:spPr>
          <a:xfrm>
            <a:off x="7092280" y="1462263"/>
            <a:ext cx="2008590" cy="5755422"/>
          </a:xfrm>
          <a:prstGeom prst="rect">
            <a:avLst/>
          </a:prstGeom>
          <a:noFill/>
        </p:spPr>
        <p:txBody>
          <a:bodyPr wrap="square" rtlCol="0">
            <a:spAutoFit/>
          </a:bodyPr>
          <a:lstStyle/>
          <a:p>
            <a:r>
              <a:rPr lang="en-GB" sz="1600" dirty="0" smtClean="0"/>
              <a:t>Cheap</a:t>
            </a:r>
          </a:p>
          <a:p>
            <a:endParaRPr lang="en-GB" sz="1600" dirty="0"/>
          </a:p>
          <a:p>
            <a:endParaRPr lang="en-GB" sz="1600" dirty="0" smtClean="0"/>
          </a:p>
          <a:p>
            <a:endParaRPr lang="en-GB" sz="1600" dirty="0" smtClean="0"/>
          </a:p>
          <a:p>
            <a:r>
              <a:rPr lang="en-GB" sz="1600" dirty="0" smtClean="0"/>
              <a:t>Moderate prize</a:t>
            </a:r>
          </a:p>
          <a:p>
            <a:endParaRPr lang="en-GB" sz="1600" dirty="0"/>
          </a:p>
          <a:p>
            <a:endParaRPr lang="en-GB" sz="1600" dirty="0" smtClean="0"/>
          </a:p>
          <a:p>
            <a:r>
              <a:rPr lang="en-GB" sz="1600" dirty="0" smtClean="0"/>
              <a:t>Very high effort</a:t>
            </a:r>
          </a:p>
          <a:p>
            <a:endParaRPr lang="en-GB" sz="1600" dirty="0"/>
          </a:p>
          <a:p>
            <a:endParaRPr lang="en-GB" sz="1600" dirty="0" smtClean="0"/>
          </a:p>
          <a:p>
            <a:r>
              <a:rPr lang="en-GB" sz="1600" dirty="0" smtClean="0"/>
              <a:t>cheap</a:t>
            </a:r>
            <a:endParaRPr lang="en-GB" sz="1600" dirty="0"/>
          </a:p>
          <a:p>
            <a:endParaRPr lang="en-GB" sz="1600" dirty="0" smtClean="0"/>
          </a:p>
          <a:p>
            <a:endParaRPr lang="en-GB" sz="1600" dirty="0"/>
          </a:p>
          <a:p>
            <a:endParaRPr lang="en-GB" sz="1600" dirty="0" smtClean="0"/>
          </a:p>
          <a:p>
            <a:endParaRPr lang="en-GB" sz="1600" dirty="0"/>
          </a:p>
          <a:p>
            <a:endParaRPr lang="en-GB" sz="1600" dirty="0" smtClean="0"/>
          </a:p>
          <a:p>
            <a:r>
              <a:rPr lang="en-GB" sz="1600" dirty="0" smtClean="0"/>
              <a:t>   very cheap</a:t>
            </a:r>
            <a:br>
              <a:rPr lang="en-GB" sz="1600" dirty="0" smtClean="0"/>
            </a:br>
            <a:r>
              <a:rPr lang="en-GB" sz="1600" dirty="0" smtClean="0"/>
              <a:t>   stats only</a:t>
            </a:r>
            <a:endParaRPr lang="en-GB" sz="1600" dirty="0"/>
          </a:p>
          <a:p>
            <a:endParaRPr lang="en-GB" sz="1600" dirty="0" smtClean="0"/>
          </a:p>
          <a:p>
            <a:r>
              <a:rPr lang="en-GB" sz="1600" dirty="0" smtClean="0"/>
              <a:t>cheap</a:t>
            </a:r>
            <a:endParaRPr lang="en-GB" sz="1600" dirty="0"/>
          </a:p>
          <a:p>
            <a:endParaRPr lang="en-GB" sz="1600" dirty="0" smtClean="0"/>
          </a:p>
          <a:p>
            <a:endParaRPr lang="en-GB" sz="1600" dirty="0" smtClean="0"/>
          </a:p>
          <a:p>
            <a:endParaRPr lang="en-GB" sz="1600" dirty="0"/>
          </a:p>
        </p:txBody>
      </p:sp>
      <p:cxnSp>
        <p:nvCxnSpPr>
          <p:cNvPr id="15" name="Gewinkelte Verbindung 14"/>
          <p:cNvCxnSpPr/>
          <p:nvPr/>
        </p:nvCxnSpPr>
        <p:spPr>
          <a:xfrm rot="5400000" flipH="1" flipV="1">
            <a:off x="8447954" y="5360738"/>
            <a:ext cx="384996" cy="216024"/>
          </a:xfrm>
          <a:prstGeom prst="bentConnector3">
            <a:avLst>
              <a:gd name="adj1" fmla="val -1535"/>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sp>
        <p:nvSpPr>
          <p:cNvPr id="19" name="Avrundet rektangel 7"/>
          <p:cNvSpPr/>
          <p:nvPr/>
        </p:nvSpPr>
        <p:spPr>
          <a:xfrm>
            <a:off x="4455991" y="3123356"/>
            <a:ext cx="2478724" cy="60175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Self-researched Vulnerabilities</a:t>
            </a:r>
          </a:p>
        </p:txBody>
      </p:sp>
      <p:cxnSp>
        <p:nvCxnSpPr>
          <p:cNvPr id="20" name="Rett pil 23"/>
          <p:cNvCxnSpPr/>
          <p:nvPr/>
        </p:nvCxnSpPr>
        <p:spPr>
          <a:xfrm>
            <a:off x="3220993" y="2540517"/>
            <a:ext cx="1202762" cy="8738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Avrundet rektangel 9"/>
          <p:cNvSpPr/>
          <p:nvPr/>
        </p:nvSpPr>
        <p:spPr>
          <a:xfrm>
            <a:off x="4478182" y="4443575"/>
            <a:ext cx="2482900" cy="569601"/>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Direct Access to Servers</a:t>
            </a:r>
          </a:p>
          <a:p>
            <a:pPr marL="171450" indent="-171450">
              <a:buFont typeface="Arial" panose="020B0604020202020204" pitchFamily="34" charset="0"/>
              <a:buChar char="•"/>
            </a:pPr>
            <a:r>
              <a:rPr lang="en-US" sz="1100" dirty="0" smtClean="0"/>
              <a:t>e.g. PRISM</a:t>
            </a:r>
            <a:endParaRPr lang="en-US" sz="1100" dirty="0"/>
          </a:p>
        </p:txBody>
      </p:sp>
      <p:cxnSp>
        <p:nvCxnSpPr>
          <p:cNvPr id="39" name="Gerade Verbindung mit Pfeil 38"/>
          <p:cNvCxnSpPr>
            <a:endCxn id="38" idx="1"/>
          </p:cNvCxnSpPr>
          <p:nvPr/>
        </p:nvCxnSpPr>
        <p:spPr>
          <a:xfrm>
            <a:off x="6516216" y="4784674"/>
            <a:ext cx="700512" cy="0"/>
          </a:xfrm>
          <a:prstGeom prst="straightConnector1">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cxnSp>
        <p:nvCxnSpPr>
          <p:cNvPr id="30" name="Rett pil 15"/>
          <p:cNvCxnSpPr>
            <a:stCxn id="7" idx="3"/>
            <a:endCxn id="25" idx="1"/>
          </p:cNvCxnSpPr>
          <p:nvPr/>
        </p:nvCxnSpPr>
        <p:spPr>
          <a:xfrm>
            <a:off x="3131840" y="4686893"/>
            <a:ext cx="1346342" cy="4148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291781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dirty="0" smtClean="0"/>
              <a:t>Mitigation II</a:t>
            </a:r>
            <a:endParaRPr lang="en-US" dirty="0"/>
          </a:p>
        </p:txBody>
      </p:sp>
      <p:sp>
        <p:nvSpPr>
          <p:cNvPr id="3" name="Plassholder for innhold 2"/>
          <p:cNvSpPr>
            <a:spLocks noGrp="1"/>
          </p:cNvSpPr>
          <p:nvPr>
            <p:ph idx="1"/>
          </p:nvPr>
        </p:nvSpPr>
        <p:spPr>
          <a:xfrm>
            <a:off x="539552" y="2204864"/>
            <a:ext cx="8424937" cy="3967336"/>
          </a:xfrm>
        </p:spPr>
        <p:txBody>
          <a:bodyPr>
            <a:normAutofit/>
          </a:bodyPr>
          <a:lstStyle/>
          <a:p>
            <a:r>
              <a:rPr lang="en-US" sz="1800" dirty="0" smtClean="0"/>
              <a:t>Mitigation I + :</a:t>
            </a:r>
          </a:p>
          <a:p>
            <a:r>
              <a:rPr lang="en-US" sz="1800" dirty="0" smtClean="0"/>
              <a:t>Exclusively use </a:t>
            </a:r>
            <a:r>
              <a:rPr lang="en-US" sz="1800" dirty="0"/>
              <a:t>software and hardware from vendors you </a:t>
            </a:r>
            <a:r>
              <a:rPr lang="en-US" sz="1800" dirty="0" smtClean="0"/>
              <a:t>trust, including services </a:t>
            </a:r>
            <a:endParaRPr lang="en-US" sz="1800" dirty="0"/>
          </a:p>
          <a:p>
            <a:pPr lvl="1"/>
            <a:r>
              <a:rPr lang="en-US" sz="1400" dirty="0"/>
              <a:t>You need to trust all steps of their Supply </a:t>
            </a:r>
            <a:r>
              <a:rPr lang="en-US" sz="1400" dirty="0" smtClean="0"/>
              <a:t>Chain (feasible? If production is worldwide distributed)</a:t>
            </a:r>
          </a:p>
          <a:p>
            <a:pPr lvl="1"/>
            <a:r>
              <a:rPr lang="en-US" sz="1400" dirty="0" smtClean="0"/>
              <a:t>Even one single untrusted product could harm your whole system (zero tolerance)</a:t>
            </a:r>
            <a:endParaRPr lang="en-US" dirty="0"/>
          </a:p>
          <a:p>
            <a:endParaRPr lang="en-US" dirty="0" smtClean="0"/>
          </a:p>
          <a:p>
            <a:pPr marL="0" indent="0">
              <a:buNone/>
            </a:pPr>
            <a:r>
              <a:rPr lang="en-US" sz="1200" dirty="0" smtClean="0"/>
              <a:t> </a:t>
            </a:r>
          </a:p>
          <a:p>
            <a:endParaRPr lang="en-US" dirty="0" smtClean="0"/>
          </a:p>
        </p:txBody>
      </p:sp>
    </p:spTree>
    <p:extLst>
      <p:ext uri="{BB962C8B-B14F-4D97-AF65-F5344CB8AC3E}">
        <p14:creationId xmlns:p14="http://schemas.microsoft.com/office/powerpoint/2010/main" val="25149647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275856" y="55371"/>
            <a:ext cx="5868144" cy="1163447"/>
          </a:xfrm>
        </p:spPr>
        <p:txBody>
          <a:bodyPr>
            <a:normAutofit/>
          </a:bodyPr>
          <a:lstStyle/>
          <a:p>
            <a:r>
              <a:rPr lang="en-US" dirty="0" smtClean="0"/>
              <a:t>Technical options for attacks</a:t>
            </a:r>
            <a:endParaRPr lang="en-US" dirty="0"/>
          </a:p>
        </p:txBody>
      </p:sp>
      <p:sp>
        <p:nvSpPr>
          <p:cNvPr id="7" name="TekstSylinder 6"/>
          <p:cNvSpPr txBox="1"/>
          <p:nvPr/>
        </p:nvSpPr>
        <p:spPr>
          <a:xfrm>
            <a:off x="416534" y="4262616"/>
            <a:ext cx="2697442" cy="830997"/>
          </a:xfrm>
          <a:prstGeom prst="rect">
            <a:avLst/>
          </a:prstGeom>
          <a:noFill/>
          <a:ln>
            <a:solidFill>
              <a:srgbClr val="002060"/>
            </a:solidFill>
          </a:ln>
        </p:spPr>
        <p:txBody>
          <a:bodyPr wrap="square" rtlCol="0">
            <a:spAutoFit/>
          </a:bodyPr>
          <a:lstStyle/>
          <a:p>
            <a:r>
              <a:rPr lang="nb-NO" sz="1600" dirty="0" smtClean="0"/>
              <a:t>With supplier</a:t>
            </a:r>
            <a:r>
              <a:rPr lang="nb-NO" sz="1600" dirty="0"/>
              <a:t> </a:t>
            </a:r>
            <a:r>
              <a:rPr lang="nb-NO" sz="1600" dirty="0" smtClean="0"/>
              <a:t>support</a:t>
            </a:r>
          </a:p>
          <a:p>
            <a:r>
              <a:rPr lang="nb-NO" sz="1600" dirty="0" smtClean="0"/>
              <a:t>of commercial of the shelf software / service</a:t>
            </a:r>
          </a:p>
        </p:txBody>
      </p:sp>
      <p:sp>
        <p:nvSpPr>
          <p:cNvPr id="4" name="Avrundet rektangel 3"/>
          <p:cNvSpPr/>
          <p:nvPr/>
        </p:nvSpPr>
        <p:spPr>
          <a:xfrm>
            <a:off x="4482358" y="2154233"/>
            <a:ext cx="2458074" cy="77256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200" dirty="0" smtClean="0"/>
              <a:t>Vulnerabilities as a service</a:t>
            </a:r>
          </a:p>
          <a:p>
            <a:pPr marL="171450" indent="-171450">
              <a:buFont typeface="Arial" panose="020B0604020202020204" pitchFamily="34" charset="0"/>
              <a:buChar char="•"/>
            </a:pPr>
            <a:r>
              <a:rPr lang="en-US" sz="1100" dirty="0" smtClean="0"/>
              <a:t>rented or bought for Crime Scene or Government</a:t>
            </a:r>
            <a:endParaRPr lang="en-US" sz="1100" dirty="0"/>
          </a:p>
        </p:txBody>
      </p:sp>
      <p:sp>
        <p:nvSpPr>
          <p:cNvPr id="8" name="Avrundet rektangel 7"/>
          <p:cNvSpPr/>
          <p:nvPr/>
        </p:nvSpPr>
        <p:spPr>
          <a:xfrm>
            <a:off x="4482358" y="1360893"/>
            <a:ext cx="2478724" cy="60175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Publicly known vulnerabilities</a:t>
            </a:r>
          </a:p>
          <a:p>
            <a:pPr marL="285750" indent="-285750">
              <a:buFont typeface="Arial" panose="020B0604020202020204" pitchFamily="34" charset="0"/>
              <a:buChar char="•"/>
            </a:pPr>
            <a:r>
              <a:rPr lang="en-US" sz="1100" dirty="0" smtClean="0"/>
              <a:t>Script kiddies</a:t>
            </a:r>
            <a:endParaRPr lang="en-US" sz="1100" dirty="0"/>
          </a:p>
        </p:txBody>
      </p:sp>
      <p:sp>
        <p:nvSpPr>
          <p:cNvPr id="10" name="Avrundet rektangel 9"/>
          <p:cNvSpPr/>
          <p:nvPr/>
        </p:nvSpPr>
        <p:spPr>
          <a:xfrm>
            <a:off x="4488727" y="3886625"/>
            <a:ext cx="2482900" cy="406471"/>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Terms &amp; Conditions </a:t>
            </a:r>
          </a:p>
        </p:txBody>
      </p:sp>
      <p:sp>
        <p:nvSpPr>
          <p:cNvPr id="11" name="Avrundet rektangel 10"/>
          <p:cNvSpPr/>
          <p:nvPr/>
        </p:nvSpPr>
        <p:spPr>
          <a:xfrm>
            <a:off x="4570937" y="5949280"/>
            <a:ext cx="2485659" cy="532185"/>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Lawful Interception</a:t>
            </a:r>
            <a:endParaRPr lang="en-US" sz="1100" dirty="0"/>
          </a:p>
        </p:txBody>
      </p:sp>
      <p:cxnSp>
        <p:nvCxnSpPr>
          <p:cNvPr id="14" name="Rett pil 13"/>
          <p:cNvCxnSpPr>
            <a:stCxn id="7" idx="3"/>
            <a:endCxn id="11" idx="1"/>
          </p:cNvCxnSpPr>
          <p:nvPr/>
        </p:nvCxnSpPr>
        <p:spPr>
          <a:xfrm>
            <a:off x="3113976" y="4678115"/>
            <a:ext cx="1456961" cy="153725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Rett pil 15"/>
          <p:cNvCxnSpPr>
            <a:stCxn id="7" idx="3"/>
            <a:endCxn id="10" idx="1"/>
          </p:cNvCxnSpPr>
          <p:nvPr/>
        </p:nvCxnSpPr>
        <p:spPr>
          <a:xfrm flipV="1">
            <a:off x="3113976" y="4089861"/>
            <a:ext cx="1374751" cy="58825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Rett pil 21"/>
          <p:cNvCxnSpPr>
            <a:stCxn id="23" idx="3"/>
            <a:endCxn id="4" idx="1"/>
          </p:cNvCxnSpPr>
          <p:nvPr/>
        </p:nvCxnSpPr>
        <p:spPr>
          <a:xfrm>
            <a:off x="3203848" y="2525128"/>
            <a:ext cx="1278510" cy="153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Rett pil 23"/>
          <p:cNvCxnSpPr>
            <a:stCxn id="23" idx="3"/>
            <a:endCxn id="8" idx="1"/>
          </p:cNvCxnSpPr>
          <p:nvPr/>
        </p:nvCxnSpPr>
        <p:spPr>
          <a:xfrm flipV="1">
            <a:off x="3203848" y="1661768"/>
            <a:ext cx="1278510" cy="8633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TekstSylinder 4"/>
          <p:cNvSpPr txBox="1"/>
          <p:nvPr/>
        </p:nvSpPr>
        <p:spPr>
          <a:xfrm>
            <a:off x="362390" y="2355851"/>
            <a:ext cx="2841458" cy="338554"/>
          </a:xfrm>
          <a:prstGeom prst="rect">
            <a:avLst/>
          </a:prstGeom>
          <a:noFill/>
          <a:ln>
            <a:solidFill>
              <a:srgbClr val="002060"/>
            </a:solidFill>
          </a:ln>
        </p:spPr>
        <p:txBody>
          <a:bodyPr wrap="square" rtlCol="0">
            <a:spAutoFit/>
          </a:bodyPr>
          <a:lstStyle/>
          <a:p>
            <a:r>
              <a:rPr lang="nb-NO" sz="1600" dirty="0" smtClean="0"/>
              <a:t>Without supplier</a:t>
            </a:r>
            <a:r>
              <a:rPr lang="nb-NO" sz="1600" dirty="0"/>
              <a:t> </a:t>
            </a:r>
            <a:r>
              <a:rPr lang="nb-NO" sz="1600" dirty="0" smtClean="0"/>
              <a:t>support:</a:t>
            </a:r>
          </a:p>
        </p:txBody>
      </p:sp>
      <p:sp>
        <p:nvSpPr>
          <p:cNvPr id="38" name="Avrundet rektangel 9"/>
          <p:cNvSpPr/>
          <p:nvPr/>
        </p:nvSpPr>
        <p:spPr>
          <a:xfrm>
            <a:off x="7216728" y="4293096"/>
            <a:ext cx="1884142" cy="983156"/>
          </a:xfrm>
          <a:prstGeom prst="roundRect">
            <a:avLst/>
          </a:prstGeom>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r>
              <a:rPr lang="en-US" sz="1400" dirty="0" smtClean="0"/>
              <a:t>Big data analytics</a:t>
            </a:r>
            <a:br>
              <a:rPr lang="en-US" sz="1400" dirty="0" smtClean="0"/>
            </a:br>
            <a:r>
              <a:rPr lang="en-US" sz="1400" dirty="0" smtClean="0"/>
              <a:t>statistic criteria</a:t>
            </a:r>
            <a:br>
              <a:rPr lang="en-US" sz="1400" dirty="0" smtClean="0"/>
            </a:br>
            <a:r>
              <a:rPr lang="en-US" sz="1400" dirty="0" smtClean="0"/>
              <a:t>evaluated by algorithms</a:t>
            </a:r>
            <a:endParaRPr lang="en-US" sz="1100" dirty="0"/>
          </a:p>
        </p:txBody>
      </p:sp>
      <p:sp>
        <p:nvSpPr>
          <p:cNvPr id="12" name="Textfeld 11"/>
          <p:cNvSpPr txBox="1"/>
          <p:nvPr/>
        </p:nvSpPr>
        <p:spPr>
          <a:xfrm>
            <a:off x="7092280" y="1462263"/>
            <a:ext cx="2008590" cy="5755422"/>
          </a:xfrm>
          <a:prstGeom prst="rect">
            <a:avLst/>
          </a:prstGeom>
          <a:noFill/>
        </p:spPr>
        <p:txBody>
          <a:bodyPr wrap="square" rtlCol="0">
            <a:spAutoFit/>
          </a:bodyPr>
          <a:lstStyle/>
          <a:p>
            <a:r>
              <a:rPr lang="en-GB" sz="1600" dirty="0" smtClean="0"/>
              <a:t>Cheap</a:t>
            </a:r>
          </a:p>
          <a:p>
            <a:endParaRPr lang="en-GB" sz="1600" dirty="0"/>
          </a:p>
          <a:p>
            <a:endParaRPr lang="en-GB" sz="1600" dirty="0" smtClean="0"/>
          </a:p>
          <a:p>
            <a:endParaRPr lang="en-GB" sz="1600" dirty="0" smtClean="0"/>
          </a:p>
          <a:p>
            <a:r>
              <a:rPr lang="en-GB" sz="1600" dirty="0" smtClean="0"/>
              <a:t>Moderate prize</a:t>
            </a:r>
          </a:p>
          <a:p>
            <a:endParaRPr lang="en-GB" sz="1600" dirty="0"/>
          </a:p>
          <a:p>
            <a:endParaRPr lang="en-GB" sz="1600" dirty="0" smtClean="0"/>
          </a:p>
          <a:p>
            <a:r>
              <a:rPr lang="en-GB" sz="1600" dirty="0" smtClean="0"/>
              <a:t>Very high effort</a:t>
            </a:r>
          </a:p>
          <a:p>
            <a:endParaRPr lang="en-GB" sz="1600" dirty="0"/>
          </a:p>
          <a:p>
            <a:endParaRPr lang="en-GB" sz="1600" dirty="0" smtClean="0"/>
          </a:p>
          <a:p>
            <a:r>
              <a:rPr lang="en-GB" sz="1600" dirty="0" smtClean="0"/>
              <a:t>cheap</a:t>
            </a:r>
            <a:endParaRPr lang="en-GB" sz="1600" dirty="0"/>
          </a:p>
          <a:p>
            <a:endParaRPr lang="en-GB" sz="1600" dirty="0" smtClean="0"/>
          </a:p>
          <a:p>
            <a:endParaRPr lang="en-GB" sz="1600" dirty="0"/>
          </a:p>
          <a:p>
            <a:endParaRPr lang="en-GB" sz="1600" dirty="0" smtClean="0"/>
          </a:p>
          <a:p>
            <a:endParaRPr lang="en-GB" sz="1600" dirty="0"/>
          </a:p>
          <a:p>
            <a:endParaRPr lang="en-GB" sz="1600" dirty="0" smtClean="0"/>
          </a:p>
          <a:p>
            <a:r>
              <a:rPr lang="en-GB" sz="1600" dirty="0" smtClean="0"/>
              <a:t>   very cheap</a:t>
            </a:r>
            <a:br>
              <a:rPr lang="en-GB" sz="1600" dirty="0" smtClean="0"/>
            </a:br>
            <a:r>
              <a:rPr lang="en-GB" sz="1600" dirty="0" smtClean="0"/>
              <a:t>   stats only</a:t>
            </a:r>
            <a:endParaRPr lang="en-GB" sz="1600" dirty="0"/>
          </a:p>
          <a:p>
            <a:endParaRPr lang="en-GB" sz="1600" dirty="0" smtClean="0"/>
          </a:p>
          <a:p>
            <a:r>
              <a:rPr lang="en-GB" sz="1600" dirty="0" smtClean="0"/>
              <a:t>cheap</a:t>
            </a:r>
            <a:endParaRPr lang="en-GB" sz="1600" dirty="0"/>
          </a:p>
          <a:p>
            <a:endParaRPr lang="en-GB" sz="1600" dirty="0" smtClean="0"/>
          </a:p>
          <a:p>
            <a:endParaRPr lang="en-GB" sz="1600" dirty="0" smtClean="0"/>
          </a:p>
          <a:p>
            <a:endParaRPr lang="en-GB" sz="1600" dirty="0"/>
          </a:p>
        </p:txBody>
      </p:sp>
      <p:cxnSp>
        <p:nvCxnSpPr>
          <p:cNvPr id="15" name="Gewinkelte Verbindung 14"/>
          <p:cNvCxnSpPr/>
          <p:nvPr/>
        </p:nvCxnSpPr>
        <p:spPr>
          <a:xfrm rot="5400000" flipH="1" flipV="1">
            <a:off x="8447954" y="5360738"/>
            <a:ext cx="384996" cy="216024"/>
          </a:xfrm>
          <a:prstGeom prst="bentConnector3">
            <a:avLst>
              <a:gd name="adj1" fmla="val -1535"/>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sp>
        <p:nvSpPr>
          <p:cNvPr id="19" name="Avrundet rektangel 7"/>
          <p:cNvSpPr/>
          <p:nvPr/>
        </p:nvSpPr>
        <p:spPr>
          <a:xfrm>
            <a:off x="4455991" y="3123356"/>
            <a:ext cx="2478724" cy="60175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Self-researched Vulnerabilities</a:t>
            </a:r>
          </a:p>
        </p:txBody>
      </p:sp>
      <p:cxnSp>
        <p:nvCxnSpPr>
          <p:cNvPr id="20" name="Rett pil 23"/>
          <p:cNvCxnSpPr/>
          <p:nvPr/>
        </p:nvCxnSpPr>
        <p:spPr>
          <a:xfrm>
            <a:off x="3220993" y="2540517"/>
            <a:ext cx="1202762" cy="8738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Avrundet rektangel 9"/>
          <p:cNvSpPr/>
          <p:nvPr/>
        </p:nvSpPr>
        <p:spPr>
          <a:xfrm>
            <a:off x="4478182" y="4443575"/>
            <a:ext cx="2482900" cy="569601"/>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Direct Access to Servers</a:t>
            </a:r>
          </a:p>
          <a:p>
            <a:pPr marL="171450" indent="-171450">
              <a:buFont typeface="Arial" panose="020B0604020202020204" pitchFamily="34" charset="0"/>
              <a:buChar char="•"/>
            </a:pPr>
            <a:r>
              <a:rPr lang="en-US" sz="1100" dirty="0" smtClean="0"/>
              <a:t>e.g. PRISM</a:t>
            </a:r>
            <a:endParaRPr lang="en-US" sz="1100" dirty="0"/>
          </a:p>
        </p:txBody>
      </p:sp>
      <p:cxnSp>
        <p:nvCxnSpPr>
          <p:cNvPr id="39" name="Gerade Verbindung mit Pfeil 38"/>
          <p:cNvCxnSpPr>
            <a:endCxn id="38" idx="1"/>
          </p:cNvCxnSpPr>
          <p:nvPr/>
        </p:nvCxnSpPr>
        <p:spPr>
          <a:xfrm>
            <a:off x="6516216" y="4784674"/>
            <a:ext cx="700512" cy="0"/>
          </a:xfrm>
          <a:prstGeom prst="straightConnector1">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cxnSp>
        <p:nvCxnSpPr>
          <p:cNvPr id="30" name="Rett pil 15"/>
          <p:cNvCxnSpPr>
            <a:stCxn id="7" idx="3"/>
            <a:endCxn id="25" idx="1"/>
          </p:cNvCxnSpPr>
          <p:nvPr/>
        </p:nvCxnSpPr>
        <p:spPr>
          <a:xfrm>
            <a:off x="3113976" y="4678115"/>
            <a:ext cx="1364206" cy="5026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1351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dirty="0" smtClean="0"/>
              <a:t>Mitigation III</a:t>
            </a:r>
            <a:endParaRPr lang="en-US" dirty="0"/>
          </a:p>
        </p:txBody>
      </p:sp>
      <p:sp>
        <p:nvSpPr>
          <p:cNvPr id="3" name="Plassholder for innhold 2"/>
          <p:cNvSpPr>
            <a:spLocks noGrp="1"/>
          </p:cNvSpPr>
          <p:nvPr>
            <p:ph idx="1"/>
          </p:nvPr>
        </p:nvSpPr>
        <p:spPr>
          <a:xfrm>
            <a:off x="685799" y="2204864"/>
            <a:ext cx="8022265" cy="3967336"/>
          </a:xfrm>
        </p:spPr>
        <p:txBody>
          <a:bodyPr>
            <a:normAutofit/>
          </a:bodyPr>
          <a:lstStyle/>
          <a:p>
            <a:r>
              <a:rPr lang="en-US" sz="1800" dirty="0" smtClean="0"/>
              <a:t>Mitigation II + :</a:t>
            </a:r>
          </a:p>
          <a:p>
            <a:r>
              <a:rPr lang="en-US" sz="1800" dirty="0" smtClean="0"/>
              <a:t>Use strong encryption only and </a:t>
            </a:r>
            <a:br>
              <a:rPr lang="en-US" sz="1800" dirty="0" smtClean="0"/>
            </a:br>
            <a:r>
              <a:rPr lang="en-US" sz="1800" dirty="0" smtClean="0"/>
              <a:t>avoid proprietary encryption solutions, e.g. BitLocker. </a:t>
            </a:r>
            <a:br>
              <a:rPr lang="en-US" sz="1800" dirty="0" smtClean="0"/>
            </a:br>
            <a:r>
              <a:rPr lang="en-US" sz="1200" dirty="0" smtClean="0"/>
              <a:t>(B. </a:t>
            </a:r>
            <a:r>
              <a:rPr lang="en-US" sz="1200" dirty="0" err="1" smtClean="0"/>
              <a:t>Schneier</a:t>
            </a:r>
            <a:r>
              <a:rPr lang="en-US" sz="1200" dirty="0" smtClean="0"/>
              <a:t> 2013)</a:t>
            </a:r>
          </a:p>
          <a:p>
            <a:r>
              <a:rPr lang="en-US" sz="1800" dirty="0" smtClean="0"/>
              <a:t>Note: Any plain information sent through the internet will most likely be collected and analyzed: </a:t>
            </a:r>
            <a:r>
              <a:rPr lang="en-US" sz="1800" b="1" dirty="0" smtClean="0">
                <a:solidFill>
                  <a:srgbClr val="FF0000"/>
                </a:solidFill>
              </a:rPr>
              <a:t>Be aware!</a:t>
            </a:r>
            <a:endParaRPr lang="en-US" sz="1800" b="1" dirty="0">
              <a:solidFill>
                <a:srgbClr val="FF0000"/>
              </a:solidFill>
            </a:endParaRPr>
          </a:p>
          <a:p>
            <a:endParaRPr lang="en-US" sz="1200" dirty="0" smtClean="0"/>
          </a:p>
          <a:p>
            <a:pPr marL="0" indent="0">
              <a:buNone/>
            </a:pPr>
            <a:r>
              <a:rPr lang="en-US" sz="1200" dirty="0" smtClean="0"/>
              <a:t> </a:t>
            </a:r>
          </a:p>
          <a:p>
            <a:endParaRPr lang="en-US" dirty="0" smtClean="0"/>
          </a:p>
        </p:txBody>
      </p:sp>
    </p:spTree>
    <p:extLst>
      <p:ext uri="{BB962C8B-B14F-4D97-AF65-F5344CB8AC3E}">
        <p14:creationId xmlns:p14="http://schemas.microsoft.com/office/powerpoint/2010/main" val="29278266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feld 11"/>
          <p:cNvSpPr txBox="1"/>
          <p:nvPr/>
        </p:nvSpPr>
        <p:spPr>
          <a:xfrm>
            <a:off x="7092280" y="1462263"/>
            <a:ext cx="2008590" cy="5755422"/>
          </a:xfrm>
          <a:prstGeom prst="rect">
            <a:avLst/>
          </a:prstGeom>
          <a:noFill/>
        </p:spPr>
        <p:txBody>
          <a:bodyPr wrap="square" rtlCol="0">
            <a:spAutoFit/>
          </a:bodyPr>
          <a:lstStyle/>
          <a:p>
            <a:r>
              <a:rPr lang="en-GB" sz="1600" dirty="0" smtClean="0"/>
              <a:t>Cheap</a:t>
            </a:r>
          </a:p>
          <a:p>
            <a:endParaRPr lang="en-GB" sz="1600" dirty="0"/>
          </a:p>
          <a:p>
            <a:endParaRPr lang="en-GB" sz="1600" dirty="0" smtClean="0"/>
          </a:p>
          <a:p>
            <a:endParaRPr lang="en-GB" sz="1600" dirty="0" smtClean="0"/>
          </a:p>
          <a:p>
            <a:r>
              <a:rPr lang="en-GB" sz="1600" dirty="0" smtClean="0"/>
              <a:t>Moderate prize</a:t>
            </a:r>
          </a:p>
          <a:p>
            <a:endParaRPr lang="en-GB" sz="1600" dirty="0"/>
          </a:p>
          <a:p>
            <a:endParaRPr lang="en-GB" sz="1600" dirty="0" smtClean="0"/>
          </a:p>
          <a:p>
            <a:r>
              <a:rPr lang="en-GB" sz="1600" dirty="0" smtClean="0"/>
              <a:t>Very high effort</a:t>
            </a:r>
          </a:p>
          <a:p>
            <a:endParaRPr lang="en-GB" sz="1600" dirty="0"/>
          </a:p>
          <a:p>
            <a:endParaRPr lang="en-GB" sz="1600" dirty="0" smtClean="0"/>
          </a:p>
          <a:p>
            <a:r>
              <a:rPr lang="en-GB" sz="1600" dirty="0" smtClean="0"/>
              <a:t>cheap</a:t>
            </a:r>
            <a:endParaRPr lang="en-GB" sz="1600" dirty="0"/>
          </a:p>
          <a:p>
            <a:endParaRPr lang="en-GB" sz="1600" dirty="0" smtClean="0"/>
          </a:p>
          <a:p>
            <a:endParaRPr lang="en-GB" sz="1600" dirty="0"/>
          </a:p>
          <a:p>
            <a:endParaRPr lang="en-GB" sz="1600" dirty="0" smtClean="0"/>
          </a:p>
          <a:p>
            <a:endParaRPr lang="en-GB" sz="1600" dirty="0"/>
          </a:p>
          <a:p>
            <a:endParaRPr lang="en-GB" sz="1600" dirty="0" smtClean="0"/>
          </a:p>
          <a:p>
            <a:r>
              <a:rPr lang="en-GB" sz="1600" dirty="0" smtClean="0"/>
              <a:t>   very cheap</a:t>
            </a:r>
            <a:br>
              <a:rPr lang="en-GB" sz="1600" dirty="0" smtClean="0"/>
            </a:br>
            <a:r>
              <a:rPr lang="en-GB" sz="1600" dirty="0" smtClean="0"/>
              <a:t>   stats only</a:t>
            </a:r>
            <a:endParaRPr lang="en-GB" sz="1600" dirty="0"/>
          </a:p>
          <a:p>
            <a:endParaRPr lang="en-GB" sz="1600" dirty="0" smtClean="0"/>
          </a:p>
          <a:p>
            <a:r>
              <a:rPr lang="en-GB" sz="1600" dirty="0" smtClean="0"/>
              <a:t>cheap</a:t>
            </a:r>
            <a:endParaRPr lang="en-GB" sz="1600" dirty="0"/>
          </a:p>
          <a:p>
            <a:endParaRPr lang="en-GB" sz="1600" dirty="0" smtClean="0"/>
          </a:p>
          <a:p>
            <a:endParaRPr lang="en-GB" sz="1600" dirty="0" smtClean="0"/>
          </a:p>
          <a:p>
            <a:endParaRPr lang="en-GB" sz="1600" dirty="0"/>
          </a:p>
        </p:txBody>
      </p:sp>
      <p:sp>
        <p:nvSpPr>
          <p:cNvPr id="2" name="Tittel 1"/>
          <p:cNvSpPr>
            <a:spLocks noGrp="1"/>
          </p:cNvSpPr>
          <p:nvPr>
            <p:ph type="title"/>
          </p:nvPr>
        </p:nvSpPr>
        <p:spPr>
          <a:xfrm>
            <a:off x="3275856" y="55371"/>
            <a:ext cx="5868144" cy="1163447"/>
          </a:xfrm>
        </p:spPr>
        <p:txBody>
          <a:bodyPr>
            <a:normAutofit/>
          </a:bodyPr>
          <a:lstStyle/>
          <a:p>
            <a:r>
              <a:rPr lang="en-US" dirty="0" smtClean="0"/>
              <a:t>Technical options for attacks</a:t>
            </a:r>
            <a:endParaRPr lang="en-US" dirty="0"/>
          </a:p>
        </p:txBody>
      </p:sp>
      <p:sp>
        <p:nvSpPr>
          <p:cNvPr id="7" name="TekstSylinder 6"/>
          <p:cNvSpPr txBox="1"/>
          <p:nvPr/>
        </p:nvSpPr>
        <p:spPr>
          <a:xfrm>
            <a:off x="434398" y="4266711"/>
            <a:ext cx="2697442" cy="830997"/>
          </a:xfrm>
          <a:prstGeom prst="rect">
            <a:avLst/>
          </a:prstGeom>
          <a:noFill/>
          <a:ln>
            <a:solidFill>
              <a:srgbClr val="002060"/>
            </a:solidFill>
          </a:ln>
        </p:spPr>
        <p:txBody>
          <a:bodyPr wrap="square" rtlCol="0">
            <a:spAutoFit/>
          </a:bodyPr>
          <a:lstStyle/>
          <a:p>
            <a:r>
              <a:rPr lang="nb-NO" sz="1600" dirty="0" smtClean="0"/>
              <a:t>With supplier</a:t>
            </a:r>
            <a:r>
              <a:rPr lang="nb-NO" sz="1600" dirty="0"/>
              <a:t> </a:t>
            </a:r>
            <a:r>
              <a:rPr lang="nb-NO" sz="1600" dirty="0" smtClean="0"/>
              <a:t>support</a:t>
            </a:r>
          </a:p>
          <a:p>
            <a:r>
              <a:rPr lang="nb-NO" sz="1600" dirty="0" smtClean="0"/>
              <a:t>of commercial of the shelf software / service</a:t>
            </a:r>
          </a:p>
        </p:txBody>
      </p:sp>
      <p:sp>
        <p:nvSpPr>
          <p:cNvPr id="4" name="Avrundet rektangel 3"/>
          <p:cNvSpPr/>
          <p:nvPr/>
        </p:nvSpPr>
        <p:spPr>
          <a:xfrm>
            <a:off x="4482358" y="2154233"/>
            <a:ext cx="2458074" cy="77256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200" dirty="0" smtClean="0"/>
              <a:t>Vulnerabilities as a service</a:t>
            </a:r>
          </a:p>
          <a:p>
            <a:pPr marL="174625" indent="-174625">
              <a:buFont typeface="Arial" panose="020B0604020202020204" pitchFamily="34" charset="0"/>
              <a:buChar char="•"/>
            </a:pPr>
            <a:r>
              <a:rPr lang="en-US" sz="1100" dirty="0" smtClean="0"/>
              <a:t>rented or bought for</a:t>
            </a:r>
            <a:br>
              <a:rPr lang="en-US" sz="1100" dirty="0" smtClean="0"/>
            </a:br>
            <a:r>
              <a:rPr lang="en-US" sz="1100" dirty="0" smtClean="0"/>
              <a:t>Crime Scene or Government</a:t>
            </a:r>
            <a:endParaRPr lang="en-US" sz="1100" dirty="0"/>
          </a:p>
        </p:txBody>
      </p:sp>
      <p:sp>
        <p:nvSpPr>
          <p:cNvPr id="8" name="Avrundet rektangel 7"/>
          <p:cNvSpPr/>
          <p:nvPr/>
        </p:nvSpPr>
        <p:spPr>
          <a:xfrm>
            <a:off x="4482358" y="1360893"/>
            <a:ext cx="2478724" cy="60175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Publicly known vulnerabilities</a:t>
            </a:r>
          </a:p>
          <a:p>
            <a:pPr marL="285750" indent="-285750">
              <a:buFont typeface="Arial" panose="020B0604020202020204" pitchFamily="34" charset="0"/>
              <a:buChar char="•"/>
            </a:pPr>
            <a:r>
              <a:rPr lang="en-US" sz="1100" dirty="0" smtClean="0"/>
              <a:t>Script kiddies</a:t>
            </a:r>
            <a:endParaRPr lang="en-US" sz="1100" dirty="0"/>
          </a:p>
        </p:txBody>
      </p:sp>
      <p:sp>
        <p:nvSpPr>
          <p:cNvPr id="10" name="Avrundet rektangel 9"/>
          <p:cNvSpPr/>
          <p:nvPr/>
        </p:nvSpPr>
        <p:spPr>
          <a:xfrm>
            <a:off x="4488727" y="3886625"/>
            <a:ext cx="2482900" cy="406471"/>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Terms &amp; Conditions </a:t>
            </a:r>
          </a:p>
        </p:txBody>
      </p:sp>
      <p:sp>
        <p:nvSpPr>
          <p:cNvPr id="11" name="Avrundet rektangel 10"/>
          <p:cNvSpPr/>
          <p:nvPr/>
        </p:nvSpPr>
        <p:spPr>
          <a:xfrm>
            <a:off x="4570937" y="5949280"/>
            <a:ext cx="2485659" cy="532185"/>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Lawful Interception</a:t>
            </a:r>
            <a:endParaRPr lang="en-US" sz="1100" dirty="0"/>
          </a:p>
        </p:txBody>
      </p:sp>
      <p:cxnSp>
        <p:nvCxnSpPr>
          <p:cNvPr id="14" name="Rett pil 13"/>
          <p:cNvCxnSpPr>
            <a:stCxn id="7" idx="3"/>
            <a:endCxn id="11" idx="1"/>
          </p:cNvCxnSpPr>
          <p:nvPr/>
        </p:nvCxnSpPr>
        <p:spPr>
          <a:xfrm>
            <a:off x="3131840" y="4682210"/>
            <a:ext cx="1439097" cy="15331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Rett pil 15"/>
          <p:cNvCxnSpPr>
            <a:stCxn id="7" idx="3"/>
            <a:endCxn id="10" idx="1"/>
          </p:cNvCxnSpPr>
          <p:nvPr/>
        </p:nvCxnSpPr>
        <p:spPr>
          <a:xfrm flipV="1">
            <a:off x="3131840" y="4089861"/>
            <a:ext cx="1356887" cy="59234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Rett pil 21"/>
          <p:cNvCxnSpPr>
            <a:stCxn id="23" idx="3"/>
            <a:endCxn id="4" idx="1"/>
          </p:cNvCxnSpPr>
          <p:nvPr/>
        </p:nvCxnSpPr>
        <p:spPr>
          <a:xfrm>
            <a:off x="3203848" y="2525128"/>
            <a:ext cx="1278510" cy="153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Rett pil 23"/>
          <p:cNvCxnSpPr>
            <a:stCxn id="23" idx="3"/>
            <a:endCxn id="8" idx="1"/>
          </p:cNvCxnSpPr>
          <p:nvPr/>
        </p:nvCxnSpPr>
        <p:spPr>
          <a:xfrm flipV="1">
            <a:off x="3203848" y="1661768"/>
            <a:ext cx="1278510" cy="8633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TekstSylinder 4"/>
          <p:cNvSpPr txBox="1"/>
          <p:nvPr/>
        </p:nvSpPr>
        <p:spPr>
          <a:xfrm>
            <a:off x="362390" y="2355851"/>
            <a:ext cx="2841458" cy="338554"/>
          </a:xfrm>
          <a:prstGeom prst="rect">
            <a:avLst/>
          </a:prstGeom>
          <a:noFill/>
          <a:ln>
            <a:solidFill>
              <a:srgbClr val="002060"/>
            </a:solidFill>
          </a:ln>
        </p:spPr>
        <p:txBody>
          <a:bodyPr wrap="square" rtlCol="0">
            <a:spAutoFit/>
          </a:bodyPr>
          <a:lstStyle/>
          <a:p>
            <a:r>
              <a:rPr lang="nb-NO" sz="1600" dirty="0" smtClean="0"/>
              <a:t>Without supplier</a:t>
            </a:r>
            <a:r>
              <a:rPr lang="nb-NO" sz="1600" dirty="0"/>
              <a:t> </a:t>
            </a:r>
            <a:r>
              <a:rPr lang="nb-NO" sz="1600" dirty="0" smtClean="0"/>
              <a:t>support:</a:t>
            </a:r>
          </a:p>
        </p:txBody>
      </p:sp>
      <p:sp>
        <p:nvSpPr>
          <p:cNvPr id="38" name="Avrundet rektangel 9"/>
          <p:cNvSpPr/>
          <p:nvPr/>
        </p:nvSpPr>
        <p:spPr>
          <a:xfrm>
            <a:off x="7216728" y="4293096"/>
            <a:ext cx="1884142" cy="983156"/>
          </a:xfrm>
          <a:prstGeom prst="roundRect">
            <a:avLst/>
          </a:prstGeom>
          <a:solidFill>
            <a:srgbClr val="92D050"/>
          </a:solidFill>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r>
              <a:rPr lang="en-US" sz="1400" dirty="0" smtClean="0"/>
              <a:t>Big data analytics</a:t>
            </a:r>
            <a:br>
              <a:rPr lang="en-US" sz="1400" dirty="0" smtClean="0"/>
            </a:br>
            <a:r>
              <a:rPr lang="en-US" sz="1400" dirty="0" smtClean="0"/>
              <a:t>statistic criteria</a:t>
            </a:r>
            <a:br>
              <a:rPr lang="en-US" sz="1400" dirty="0" smtClean="0"/>
            </a:br>
            <a:r>
              <a:rPr lang="en-US" sz="1400" dirty="0" smtClean="0"/>
              <a:t>evaluated by algorithms</a:t>
            </a:r>
            <a:endParaRPr lang="en-US" sz="1100" dirty="0"/>
          </a:p>
        </p:txBody>
      </p:sp>
      <p:cxnSp>
        <p:nvCxnSpPr>
          <p:cNvPr id="15" name="Gewinkelte Verbindung 14"/>
          <p:cNvCxnSpPr/>
          <p:nvPr/>
        </p:nvCxnSpPr>
        <p:spPr>
          <a:xfrm rot="5400000" flipH="1" flipV="1">
            <a:off x="8447954" y="5360738"/>
            <a:ext cx="384996" cy="216024"/>
          </a:xfrm>
          <a:prstGeom prst="bentConnector3">
            <a:avLst>
              <a:gd name="adj1" fmla="val -1535"/>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sp>
        <p:nvSpPr>
          <p:cNvPr id="19" name="Avrundet rektangel 7"/>
          <p:cNvSpPr/>
          <p:nvPr/>
        </p:nvSpPr>
        <p:spPr>
          <a:xfrm>
            <a:off x="4455991" y="3123356"/>
            <a:ext cx="2478724" cy="60175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r>
              <a:rPr lang="en-US" sz="1400" dirty="0" smtClean="0"/>
              <a:t>Self-researched Vulnerabilities</a:t>
            </a:r>
          </a:p>
        </p:txBody>
      </p:sp>
      <p:cxnSp>
        <p:nvCxnSpPr>
          <p:cNvPr id="20" name="Rett pil 23"/>
          <p:cNvCxnSpPr/>
          <p:nvPr/>
        </p:nvCxnSpPr>
        <p:spPr>
          <a:xfrm>
            <a:off x="3220993" y="2540517"/>
            <a:ext cx="1202762" cy="8738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Avrundet rektangel 9"/>
          <p:cNvSpPr/>
          <p:nvPr/>
        </p:nvSpPr>
        <p:spPr>
          <a:xfrm>
            <a:off x="4478182" y="4443575"/>
            <a:ext cx="2482900" cy="569601"/>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Direct Access to Servers</a:t>
            </a:r>
          </a:p>
          <a:p>
            <a:pPr marL="171450" indent="-171450">
              <a:buFont typeface="Arial" panose="020B0604020202020204" pitchFamily="34" charset="0"/>
              <a:buChar char="•"/>
            </a:pPr>
            <a:r>
              <a:rPr lang="en-US" sz="1100" dirty="0" smtClean="0"/>
              <a:t>e.g. PRISM</a:t>
            </a:r>
            <a:endParaRPr lang="en-US" sz="1100" dirty="0"/>
          </a:p>
        </p:txBody>
      </p:sp>
      <p:cxnSp>
        <p:nvCxnSpPr>
          <p:cNvPr id="39" name="Gerade Verbindung mit Pfeil 38"/>
          <p:cNvCxnSpPr>
            <a:endCxn id="38" idx="1"/>
          </p:cNvCxnSpPr>
          <p:nvPr/>
        </p:nvCxnSpPr>
        <p:spPr>
          <a:xfrm>
            <a:off x="6516216" y="4784674"/>
            <a:ext cx="700512" cy="0"/>
          </a:xfrm>
          <a:prstGeom prst="straightConnector1">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cxnSp>
        <p:nvCxnSpPr>
          <p:cNvPr id="30" name="Rett pil 15"/>
          <p:cNvCxnSpPr>
            <a:stCxn id="7" idx="3"/>
            <a:endCxn id="25" idx="1"/>
          </p:cNvCxnSpPr>
          <p:nvPr/>
        </p:nvCxnSpPr>
        <p:spPr>
          <a:xfrm>
            <a:off x="3131840" y="4682210"/>
            <a:ext cx="1346342" cy="461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677355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sz="2800" dirty="0" smtClean="0"/>
              <a:t>Mitigation IV</a:t>
            </a:r>
            <a:endParaRPr lang="en-US" sz="2800" dirty="0"/>
          </a:p>
        </p:txBody>
      </p:sp>
      <p:sp>
        <p:nvSpPr>
          <p:cNvPr id="3" name="Plassholder for innhold 2"/>
          <p:cNvSpPr>
            <a:spLocks noGrp="1"/>
          </p:cNvSpPr>
          <p:nvPr>
            <p:ph idx="1"/>
          </p:nvPr>
        </p:nvSpPr>
        <p:spPr>
          <a:xfrm>
            <a:off x="685799" y="2204864"/>
            <a:ext cx="8022265" cy="3967336"/>
          </a:xfrm>
        </p:spPr>
        <p:txBody>
          <a:bodyPr>
            <a:normAutofit/>
          </a:bodyPr>
          <a:lstStyle/>
          <a:p>
            <a:r>
              <a:rPr lang="en-US" sz="1800" dirty="0" smtClean="0"/>
              <a:t>Mitigation III + :</a:t>
            </a:r>
          </a:p>
          <a:p>
            <a:r>
              <a:rPr lang="en-US" sz="1800" dirty="0" smtClean="0"/>
              <a:t>Use trusted sophisticated professional security services,</a:t>
            </a:r>
            <a:br>
              <a:rPr lang="en-US" sz="1800" dirty="0" smtClean="0"/>
            </a:br>
            <a:r>
              <a:rPr lang="en-US" sz="1800" dirty="0" smtClean="0"/>
              <a:t>including monitoring, intrusion detection / prevention, statistical analysis, zero day exploit disclosure, sandboxing (for malware code detection) </a:t>
            </a:r>
            <a:br>
              <a:rPr lang="en-US" sz="1800" dirty="0" smtClean="0"/>
            </a:br>
            <a:r>
              <a:rPr lang="en-US" sz="1800" dirty="0" smtClean="0"/>
              <a:t>for the entire network.</a:t>
            </a:r>
          </a:p>
          <a:p>
            <a:endParaRPr lang="en-US" dirty="0" smtClean="0"/>
          </a:p>
        </p:txBody>
      </p:sp>
    </p:spTree>
    <p:extLst>
      <p:ext uri="{BB962C8B-B14F-4D97-AF65-F5344CB8AC3E}">
        <p14:creationId xmlns:p14="http://schemas.microsoft.com/office/powerpoint/2010/main" val="24585014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US" sz="2800" dirty="0" smtClean="0"/>
              <a:t>Mitigation V: Data in transition</a:t>
            </a:r>
            <a:endParaRPr lang="en-US" sz="2800" dirty="0"/>
          </a:p>
        </p:txBody>
      </p:sp>
      <p:sp>
        <p:nvSpPr>
          <p:cNvPr id="3" name="Plassholder for innhold 2"/>
          <p:cNvSpPr>
            <a:spLocks noGrp="1"/>
          </p:cNvSpPr>
          <p:nvPr>
            <p:ph idx="1"/>
          </p:nvPr>
        </p:nvSpPr>
        <p:spPr>
          <a:xfrm>
            <a:off x="685799" y="2204864"/>
            <a:ext cx="8022265" cy="3967336"/>
          </a:xfrm>
        </p:spPr>
        <p:txBody>
          <a:bodyPr>
            <a:normAutofit/>
          </a:bodyPr>
          <a:lstStyle/>
          <a:p>
            <a:r>
              <a:rPr lang="en-US" dirty="0" smtClean="0"/>
              <a:t>Mitigation IV + :</a:t>
            </a:r>
          </a:p>
          <a:p>
            <a:r>
              <a:rPr lang="en-US" dirty="0" smtClean="0"/>
              <a:t>Use strong encryption for communication </a:t>
            </a:r>
            <a:br>
              <a:rPr lang="en-US" dirty="0" smtClean="0"/>
            </a:br>
            <a:r>
              <a:rPr lang="en-US" dirty="0" smtClean="0"/>
              <a:t>(VPN, HTTPS, etc.)</a:t>
            </a:r>
            <a:br>
              <a:rPr lang="en-US" dirty="0" smtClean="0"/>
            </a:br>
            <a:r>
              <a:rPr lang="en-US" dirty="0" smtClean="0">
                <a:sym typeface="Wingdings" panose="05000000000000000000" pitchFamily="2" charset="2"/>
              </a:rPr>
              <a:t> protects against content monitoring</a:t>
            </a:r>
          </a:p>
          <a:p>
            <a:r>
              <a:rPr lang="en-US" dirty="0" smtClean="0">
                <a:sym typeface="Wingdings" panose="05000000000000000000" pitchFamily="2" charset="2"/>
              </a:rPr>
              <a:t>+ Use proxy chains with TOR or equivalent services</a:t>
            </a:r>
          </a:p>
          <a:p>
            <a:r>
              <a:rPr lang="en-US" dirty="0" smtClean="0">
                <a:sym typeface="Wingdings" panose="05000000000000000000" pitchFamily="2" charset="2"/>
              </a:rPr>
              <a:t> </a:t>
            </a:r>
            <a:r>
              <a:rPr lang="en-US" dirty="0">
                <a:sym typeface="Wingdings" panose="05000000000000000000" pitchFamily="2" charset="2"/>
              </a:rPr>
              <a:t>traceability </a:t>
            </a:r>
            <a:r>
              <a:rPr lang="en-US" dirty="0" smtClean="0">
                <a:sym typeface="Wingdings" panose="05000000000000000000" pitchFamily="2" charset="2"/>
              </a:rPr>
              <a:t>of the endpoints is made costly</a:t>
            </a:r>
            <a:br>
              <a:rPr lang="en-US" dirty="0" smtClean="0">
                <a:sym typeface="Wingdings" panose="05000000000000000000" pitchFamily="2" charset="2"/>
              </a:rPr>
            </a:br>
            <a:r>
              <a:rPr lang="en-US" dirty="0" smtClean="0">
                <a:sym typeface="Wingdings" panose="05000000000000000000" pitchFamily="2" charset="2"/>
              </a:rPr>
              <a:t> big data analytics on connection data is made costly</a:t>
            </a:r>
            <a:endParaRPr lang="en-US" dirty="0" smtClean="0"/>
          </a:p>
          <a:p>
            <a:endParaRPr lang="en-US" dirty="0" smtClean="0"/>
          </a:p>
        </p:txBody>
      </p:sp>
    </p:spTree>
    <p:extLst>
      <p:ext uri="{BB962C8B-B14F-4D97-AF65-F5344CB8AC3E}">
        <p14:creationId xmlns:p14="http://schemas.microsoft.com/office/powerpoint/2010/main" val="1256844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800" dirty="0" smtClean="0"/>
              <a:t>Software Attack</a:t>
            </a:r>
            <a:endParaRPr lang="en-GB" sz="2800" dirty="0"/>
          </a:p>
        </p:txBody>
      </p:sp>
      <p:sp>
        <p:nvSpPr>
          <p:cNvPr id="3" name="Inhaltsplatzhalter 2"/>
          <p:cNvSpPr>
            <a:spLocks noGrp="1"/>
          </p:cNvSpPr>
          <p:nvPr>
            <p:ph idx="1"/>
          </p:nvPr>
        </p:nvSpPr>
        <p:spPr>
          <a:solidFill>
            <a:schemeClr val="bg1"/>
          </a:solidFill>
        </p:spPr>
        <p:txBody>
          <a:bodyPr/>
          <a:lstStyle/>
          <a:p>
            <a:r>
              <a:rPr lang="en-US" dirty="0" smtClean="0"/>
              <a:t>Apps and Application (these are most vulnerable)</a:t>
            </a:r>
          </a:p>
          <a:p>
            <a:r>
              <a:rPr lang="en-US" dirty="0" smtClean="0"/>
              <a:t>Middleware</a:t>
            </a:r>
          </a:p>
          <a:p>
            <a:r>
              <a:rPr lang="en-US" dirty="0" smtClean="0"/>
              <a:t>Virtualization </a:t>
            </a:r>
          </a:p>
          <a:p>
            <a:r>
              <a:rPr lang="en-US" dirty="0" smtClean="0"/>
              <a:t>Hardware abstraction</a:t>
            </a:r>
          </a:p>
          <a:p>
            <a:r>
              <a:rPr lang="en-US" dirty="0" smtClean="0"/>
              <a:t>Operation System OS</a:t>
            </a:r>
          </a:p>
          <a:p>
            <a:r>
              <a:rPr lang="en-US" dirty="0" smtClean="0"/>
              <a:t>Drivers (of OS and of peripherals)</a:t>
            </a:r>
          </a:p>
          <a:p>
            <a:r>
              <a:rPr lang="en-US" dirty="0" smtClean="0"/>
              <a:t>Firmware </a:t>
            </a:r>
          </a:p>
          <a:p>
            <a:pPr marL="0" indent="0">
              <a:buNone/>
            </a:pPr>
            <a:r>
              <a:rPr lang="en-US" dirty="0" smtClean="0"/>
              <a:t/>
            </a:r>
            <a:br>
              <a:rPr lang="en-US" dirty="0" smtClean="0"/>
            </a:br>
            <a:r>
              <a:rPr lang="en-US" dirty="0" smtClean="0">
                <a:sym typeface="Wingdings" panose="05000000000000000000" pitchFamily="2" charset="2"/>
              </a:rPr>
              <a:t> </a:t>
            </a:r>
            <a:r>
              <a:rPr lang="en-US" b="1" dirty="0" smtClean="0">
                <a:solidFill>
                  <a:srgbClr val="FFC000"/>
                </a:solidFill>
                <a:sym typeface="Wingdings" panose="05000000000000000000" pitchFamily="2" charset="2"/>
              </a:rPr>
              <a:t>Believers in software audit reviews: Attention!!!</a:t>
            </a:r>
            <a:endParaRPr lang="en-US" b="1" dirty="0">
              <a:solidFill>
                <a:srgbClr val="FFC000"/>
              </a:solidFill>
            </a:endParaRPr>
          </a:p>
        </p:txBody>
      </p:sp>
    </p:spTree>
    <p:extLst>
      <p:ext uri="{BB962C8B-B14F-4D97-AF65-F5344CB8AC3E}">
        <p14:creationId xmlns:p14="http://schemas.microsoft.com/office/powerpoint/2010/main" val="35481811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feld 11"/>
          <p:cNvSpPr txBox="1"/>
          <p:nvPr/>
        </p:nvSpPr>
        <p:spPr>
          <a:xfrm>
            <a:off x="7092280" y="1462263"/>
            <a:ext cx="2008590" cy="5755422"/>
          </a:xfrm>
          <a:prstGeom prst="rect">
            <a:avLst/>
          </a:prstGeom>
          <a:noFill/>
        </p:spPr>
        <p:txBody>
          <a:bodyPr wrap="square" rtlCol="0">
            <a:spAutoFit/>
          </a:bodyPr>
          <a:lstStyle/>
          <a:p>
            <a:r>
              <a:rPr lang="en-GB" sz="1600" dirty="0" smtClean="0"/>
              <a:t>Cheap</a:t>
            </a:r>
          </a:p>
          <a:p>
            <a:endParaRPr lang="en-GB" sz="1600" dirty="0"/>
          </a:p>
          <a:p>
            <a:endParaRPr lang="en-GB" sz="1600" dirty="0" smtClean="0"/>
          </a:p>
          <a:p>
            <a:endParaRPr lang="en-GB" sz="1600" dirty="0" smtClean="0"/>
          </a:p>
          <a:p>
            <a:r>
              <a:rPr lang="en-GB" sz="1600" dirty="0" smtClean="0"/>
              <a:t>Moderate prize</a:t>
            </a:r>
          </a:p>
          <a:p>
            <a:endParaRPr lang="en-GB" sz="1600" dirty="0"/>
          </a:p>
          <a:p>
            <a:endParaRPr lang="en-GB" sz="1600" dirty="0" smtClean="0"/>
          </a:p>
          <a:p>
            <a:r>
              <a:rPr lang="en-GB" sz="1600" dirty="0" smtClean="0"/>
              <a:t>Very high effort</a:t>
            </a:r>
          </a:p>
          <a:p>
            <a:endParaRPr lang="en-GB" sz="1600" dirty="0"/>
          </a:p>
          <a:p>
            <a:endParaRPr lang="en-GB" sz="1600" dirty="0" smtClean="0"/>
          </a:p>
          <a:p>
            <a:r>
              <a:rPr lang="en-GB" sz="1600" dirty="0" smtClean="0"/>
              <a:t>cheap</a:t>
            </a:r>
            <a:endParaRPr lang="en-GB" sz="1600" dirty="0"/>
          </a:p>
          <a:p>
            <a:endParaRPr lang="en-GB" sz="1600" dirty="0" smtClean="0"/>
          </a:p>
          <a:p>
            <a:endParaRPr lang="en-GB" sz="1600" dirty="0"/>
          </a:p>
          <a:p>
            <a:endParaRPr lang="en-GB" sz="1600" dirty="0" smtClean="0"/>
          </a:p>
          <a:p>
            <a:endParaRPr lang="en-GB" sz="1600" dirty="0"/>
          </a:p>
          <a:p>
            <a:endParaRPr lang="en-GB" sz="1600" dirty="0" smtClean="0"/>
          </a:p>
          <a:p>
            <a:r>
              <a:rPr lang="en-GB" sz="1600" dirty="0" smtClean="0"/>
              <a:t>   very cheap</a:t>
            </a:r>
            <a:br>
              <a:rPr lang="en-GB" sz="1600" dirty="0" smtClean="0"/>
            </a:br>
            <a:r>
              <a:rPr lang="en-GB" sz="1600" dirty="0" smtClean="0"/>
              <a:t>   stats only</a:t>
            </a:r>
            <a:endParaRPr lang="en-GB" sz="1600" dirty="0"/>
          </a:p>
          <a:p>
            <a:endParaRPr lang="en-GB" sz="1600" dirty="0" smtClean="0"/>
          </a:p>
          <a:p>
            <a:r>
              <a:rPr lang="en-GB" sz="1600" dirty="0" smtClean="0"/>
              <a:t>cheap</a:t>
            </a:r>
            <a:endParaRPr lang="en-GB" sz="1600" dirty="0"/>
          </a:p>
          <a:p>
            <a:endParaRPr lang="en-GB" sz="1600" dirty="0" smtClean="0"/>
          </a:p>
          <a:p>
            <a:endParaRPr lang="en-GB" sz="1600" dirty="0" smtClean="0"/>
          </a:p>
          <a:p>
            <a:endParaRPr lang="en-GB" sz="1600" dirty="0"/>
          </a:p>
        </p:txBody>
      </p:sp>
      <p:sp>
        <p:nvSpPr>
          <p:cNvPr id="2" name="Tittel 1"/>
          <p:cNvSpPr>
            <a:spLocks noGrp="1"/>
          </p:cNvSpPr>
          <p:nvPr>
            <p:ph type="title"/>
          </p:nvPr>
        </p:nvSpPr>
        <p:spPr>
          <a:xfrm>
            <a:off x="434398" y="116632"/>
            <a:ext cx="8709602" cy="1163447"/>
          </a:xfrm>
        </p:spPr>
        <p:txBody>
          <a:bodyPr>
            <a:noAutofit/>
          </a:bodyPr>
          <a:lstStyle/>
          <a:p>
            <a:r>
              <a:rPr lang="en-US" sz="2800" dirty="0" smtClean="0"/>
              <a:t>Technical options for attacks</a:t>
            </a:r>
            <a:br>
              <a:rPr lang="en-US" sz="2800" dirty="0" smtClean="0"/>
            </a:br>
            <a:r>
              <a:rPr lang="en-US" sz="2800" dirty="0" smtClean="0">
                <a:solidFill>
                  <a:srgbClr val="00B9F3"/>
                </a:solidFill>
              </a:rPr>
              <a:t>Blue Eye Version</a:t>
            </a:r>
            <a:r>
              <a:rPr lang="en-US" sz="2800" dirty="0" smtClean="0"/>
              <a:t>: </a:t>
            </a:r>
            <a:r>
              <a:rPr lang="en-US" sz="2800" dirty="0" smtClean="0"/>
              <a:t> What </a:t>
            </a:r>
            <a:r>
              <a:rPr lang="en-US" sz="2800" dirty="0" smtClean="0"/>
              <a:t>we want to see</a:t>
            </a:r>
            <a:endParaRPr lang="en-US" sz="2800" dirty="0"/>
          </a:p>
        </p:txBody>
      </p:sp>
      <p:sp>
        <p:nvSpPr>
          <p:cNvPr id="7" name="TekstSylinder 6"/>
          <p:cNvSpPr txBox="1"/>
          <p:nvPr/>
        </p:nvSpPr>
        <p:spPr>
          <a:xfrm>
            <a:off x="434398" y="4266711"/>
            <a:ext cx="2697442" cy="830997"/>
          </a:xfrm>
          <a:prstGeom prst="rect">
            <a:avLst/>
          </a:prstGeom>
          <a:noFill/>
          <a:ln>
            <a:solidFill>
              <a:srgbClr val="002060"/>
            </a:solidFill>
          </a:ln>
        </p:spPr>
        <p:txBody>
          <a:bodyPr wrap="square" rtlCol="0">
            <a:spAutoFit/>
          </a:bodyPr>
          <a:lstStyle/>
          <a:p>
            <a:r>
              <a:rPr lang="nb-NO" sz="1600" dirty="0" smtClean="0"/>
              <a:t>With supplier</a:t>
            </a:r>
            <a:r>
              <a:rPr lang="nb-NO" sz="1600" dirty="0"/>
              <a:t> </a:t>
            </a:r>
            <a:r>
              <a:rPr lang="nb-NO" sz="1600" dirty="0" smtClean="0"/>
              <a:t>support</a:t>
            </a:r>
          </a:p>
          <a:p>
            <a:r>
              <a:rPr lang="nb-NO" sz="1600" dirty="0" smtClean="0"/>
              <a:t>of commercial of the shelf software / service</a:t>
            </a:r>
          </a:p>
        </p:txBody>
      </p:sp>
      <p:sp>
        <p:nvSpPr>
          <p:cNvPr id="4" name="Avrundet rektangel 3"/>
          <p:cNvSpPr/>
          <p:nvPr/>
        </p:nvSpPr>
        <p:spPr>
          <a:xfrm>
            <a:off x="4482358" y="2154233"/>
            <a:ext cx="2458074" cy="772568"/>
          </a:xfrm>
          <a:prstGeom prst="roundRect">
            <a:avLst/>
          </a:prstGeom>
          <a:solidFill>
            <a:srgbClr val="FFC000"/>
          </a:solidFill>
        </p:spPr>
        <p:style>
          <a:lnRef idx="2">
            <a:schemeClr val="dk1"/>
          </a:lnRef>
          <a:fillRef idx="1">
            <a:schemeClr val="lt1"/>
          </a:fillRef>
          <a:effectRef idx="0">
            <a:schemeClr val="dk1"/>
          </a:effectRef>
          <a:fontRef idx="minor">
            <a:schemeClr val="dk1"/>
          </a:fontRef>
        </p:style>
        <p:txBody>
          <a:bodyPr rtlCol="0" anchor="ctr"/>
          <a:lstStyle/>
          <a:p>
            <a:r>
              <a:rPr lang="en-US" sz="1200" dirty="0" smtClean="0"/>
              <a:t>Vulnerabilities as a service</a:t>
            </a:r>
          </a:p>
          <a:p>
            <a:pPr marL="177800" indent="-177800">
              <a:buFont typeface="Arial" panose="020B0604020202020204" pitchFamily="34" charset="0"/>
              <a:buChar char="•"/>
            </a:pPr>
            <a:r>
              <a:rPr lang="en-US" sz="1100" dirty="0" smtClean="0"/>
              <a:t>rented or bought for</a:t>
            </a:r>
            <a:br>
              <a:rPr lang="en-US" sz="1100" dirty="0" smtClean="0"/>
            </a:br>
            <a:r>
              <a:rPr lang="en-US" sz="1100" dirty="0" smtClean="0"/>
              <a:t>Crime Scene or Government</a:t>
            </a:r>
            <a:endParaRPr lang="en-US" sz="1100" dirty="0"/>
          </a:p>
        </p:txBody>
      </p:sp>
      <p:sp>
        <p:nvSpPr>
          <p:cNvPr id="8" name="Avrundet rektangel 7"/>
          <p:cNvSpPr/>
          <p:nvPr/>
        </p:nvSpPr>
        <p:spPr>
          <a:xfrm>
            <a:off x="4482358" y="1360893"/>
            <a:ext cx="2478724" cy="60175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Publicly known vulnerabilities</a:t>
            </a:r>
          </a:p>
          <a:p>
            <a:pPr marL="285750" indent="-285750">
              <a:buFont typeface="Arial" panose="020B0604020202020204" pitchFamily="34" charset="0"/>
              <a:buChar char="•"/>
            </a:pPr>
            <a:r>
              <a:rPr lang="en-US" sz="1100" dirty="0" smtClean="0"/>
              <a:t>Script kiddies</a:t>
            </a:r>
            <a:endParaRPr lang="en-US" sz="1100" dirty="0"/>
          </a:p>
        </p:txBody>
      </p:sp>
      <p:sp>
        <p:nvSpPr>
          <p:cNvPr id="10" name="Avrundet rektangel 9"/>
          <p:cNvSpPr/>
          <p:nvPr/>
        </p:nvSpPr>
        <p:spPr>
          <a:xfrm>
            <a:off x="4488727" y="3886625"/>
            <a:ext cx="2482900" cy="406471"/>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Terms &amp; Conditions </a:t>
            </a:r>
          </a:p>
        </p:txBody>
      </p:sp>
      <p:sp>
        <p:nvSpPr>
          <p:cNvPr id="11" name="Avrundet rektangel 10"/>
          <p:cNvSpPr/>
          <p:nvPr/>
        </p:nvSpPr>
        <p:spPr>
          <a:xfrm>
            <a:off x="4570937" y="5949280"/>
            <a:ext cx="2485659" cy="532185"/>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Lawful Interception</a:t>
            </a:r>
            <a:endParaRPr lang="en-US" sz="1100" dirty="0"/>
          </a:p>
        </p:txBody>
      </p:sp>
      <p:cxnSp>
        <p:nvCxnSpPr>
          <p:cNvPr id="14" name="Rett pil 13"/>
          <p:cNvCxnSpPr>
            <a:stCxn id="7" idx="3"/>
            <a:endCxn id="11" idx="1"/>
          </p:cNvCxnSpPr>
          <p:nvPr/>
        </p:nvCxnSpPr>
        <p:spPr>
          <a:xfrm>
            <a:off x="3131840" y="4682210"/>
            <a:ext cx="1439097" cy="15331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Rett pil 15"/>
          <p:cNvCxnSpPr>
            <a:stCxn id="7" idx="3"/>
            <a:endCxn id="10" idx="1"/>
          </p:cNvCxnSpPr>
          <p:nvPr/>
        </p:nvCxnSpPr>
        <p:spPr>
          <a:xfrm flipV="1">
            <a:off x="3131840" y="4089861"/>
            <a:ext cx="1356887" cy="59234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Rett pil 21"/>
          <p:cNvCxnSpPr>
            <a:stCxn id="23" idx="3"/>
            <a:endCxn id="4" idx="1"/>
          </p:cNvCxnSpPr>
          <p:nvPr/>
        </p:nvCxnSpPr>
        <p:spPr>
          <a:xfrm>
            <a:off x="3203848" y="2525128"/>
            <a:ext cx="1278510" cy="153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Rett pil 23"/>
          <p:cNvCxnSpPr>
            <a:stCxn id="23" idx="3"/>
            <a:endCxn id="8" idx="1"/>
          </p:cNvCxnSpPr>
          <p:nvPr/>
        </p:nvCxnSpPr>
        <p:spPr>
          <a:xfrm flipV="1">
            <a:off x="3203848" y="1661768"/>
            <a:ext cx="1278510" cy="8633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TekstSylinder 4"/>
          <p:cNvSpPr txBox="1"/>
          <p:nvPr/>
        </p:nvSpPr>
        <p:spPr>
          <a:xfrm>
            <a:off x="362390" y="2355851"/>
            <a:ext cx="2841458" cy="338554"/>
          </a:xfrm>
          <a:prstGeom prst="rect">
            <a:avLst/>
          </a:prstGeom>
          <a:noFill/>
          <a:ln>
            <a:solidFill>
              <a:srgbClr val="002060"/>
            </a:solidFill>
          </a:ln>
        </p:spPr>
        <p:txBody>
          <a:bodyPr wrap="square" rtlCol="0">
            <a:spAutoFit/>
          </a:bodyPr>
          <a:lstStyle/>
          <a:p>
            <a:r>
              <a:rPr lang="nb-NO" sz="1600" dirty="0" smtClean="0"/>
              <a:t>Without supplier</a:t>
            </a:r>
            <a:r>
              <a:rPr lang="nb-NO" sz="1600" dirty="0"/>
              <a:t> </a:t>
            </a:r>
            <a:r>
              <a:rPr lang="nb-NO" sz="1600" dirty="0" smtClean="0"/>
              <a:t>support:</a:t>
            </a:r>
          </a:p>
        </p:txBody>
      </p:sp>
      <p:sp>
        <p:nvSpPr>
          <p:cNvPr id="38" name="Avrundet rektangel 9"/>
          <p:cNvSpPr/>
          <p:nvPr/>
        </p:nvSpPr>
        <p:spPr>
          <a:xfrm>
            <a:off x="7216728" y="4293096"/>
            <a:ext cx="1884142" cy="983156"/>
          </a:xfrm>
          <a:prstGeom prst="roundRect">
            <a:avLst/>
          </a:prstGeom>
          <a:solidFill>
            <a:srgbClr val="92D050"/>
          </a:solidFill>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r>
              <a:rPr lang="en-US" sz="1400" dirty="0" smtClean="0"/>
              <a:t>Big data analytics</a:t>
            </a:r>
            <a:br>
              <a:rPr lang="en-US" sz="1400" dirty="0" smtClean="0"/>
            </a:br>
            <a:r>
              <a:rPr lang="en-US" sz="1400" dirty="0" smtClean="0"/>
              <a:t>statistic criteria</a:t>
            </a:r>
            <a:br>
              <a:rPr lang="en-US" sz="1400" dirty="0" smtClean="0"/>
            </a:br>
            <a:r>
              <a:rPr lang="en-US" sz="1400" dirty="0" smtClean="0"/>
              <a:t>evaluated by algorithms</a:t>
            </a:r>
            <a:endParaRPr lang="en-US" sz="1100" dirty="0"/>
          </a:p>
        </p:txBody>
      </p:sp>
      <p:cxnSp>
        <p:nvCxnSpPr>
          <p:cNvPr id="15" name="Gewinkelte Verbindung 14"/>
          <p:cNvCxnSpPr/>
          <p:nvPr/>
        </p:nvCxnSpPr>
        <p:spPr>
          <a:xfrm rot="5400000" flipH="1" flipV="1">
            <a:off x="8447954" y="5360738"/>
            <a:ext cx="384996" cy="216024"/>
          </a:xfrm>
          <a:prstGeom prst="bentConnector3">
            <a:avLst>
              <a:gd name="adj1" fmla="val -1535"/>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sp>
        <p:nvSpPr>
          <p:cNvPr id="19" name="Avrundet rektangel 7"/>
          <p:cNvSpPr/>
          <p:nvPr/>
        </p:nvSpPr>
        <p:spPr>
          <a:xfrm>
            <a:off x="4455991" y="3123356"/>
            <a:ext cx="2478724" cy="601750"/>
          </a:xfrm>
          <a:prstGeom prst="roundRect">
            <a:avLst/>
          </a:prstGeom>
          <a:solidFill>
            <a:srgbClr val="FFC00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Self-researched Vulnerabilities</a:t>
            </a:r>
          </a:p>
        </p:txBody>
      </p:sp>
      <p:cxnSp>
        <p:nvCxnSpPr>
          <p:cNvPr id="20" name="Rett pil 23"/>
          <p:cNvCxnSpPr/>
          <p:nvPr/>
        </p:nvCxnSpPr>
        <p:spPr>
          <a:xfrm>
            <a:off x="3220993" y="2540517"/>
            <a:ext cx="1202762" cy="8738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Avrundet rektangel 9"/>
          <p:cNvSpPr/>
          <p:nvPr/>
        </p:nvSpPr>
        <p:spPr>
          <a:xfrm>
            <a:off x="4478182" y="4443575"/>
            <a:ext cx="2482900" cy="569601"/>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Direct Access to Servers</a:t>
            </a:r>
          </a:p>
          <a:p>
            <a:pPr marL="171450" indent="-171450">
              <a:buFont typeface="Arial" panose="020B0604020202020204" pitchFamily="34" charset="0"/>
              <a:buChar char="•"/>
            </a:pPr>
            <a:r>
              <a:rPr lang="en-US" sz="1100" dirty="0" smtClean="0"/>
              <a:t>e.g. PRISM</a:t>
            </a:r>
            <a:endParaRPr lang="en-US" sz="1100" dirty="0"/>
          </a:p>
        </p:txBody>
      </p:sp>
      <p:cxnSp>
        <p:nvCxnSpPr>
          <p:cNvPr id="39" name="Gerade Verbindung mit Pfeil 38"/>
          <p:cNvCxnSpPr>
            <a:endCxn id="38" idx="1"/>
          </p:cNvCxnSpPr>
          <p:nvPr/>
        </p:nvCxnSpPr>
        <p:spPr>
          <a:xfrm>
            <a:off x="6516216" y="4784674"/>
            <a:ext cx="700512" cy="0"/>
          </a:xfrm>
          <a:prstGeom prst="straightConnector1">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cxnSp>
        <p:nvCxnSpPr>
          <p:cNvPr id="30" name="Rett pil 15"/>
          <p:cNvCxnSpPr>
            <a:stCxn id="7" idx="3"/>
            <a:endCxn id="25" idx="1"/>
          </p:cNvCxnSpPr>
          <p:nvPr/>
        </p:nvCxnSpPr>
        <p:spPr>
          <a:xfrm>
            <a:off x="3131840" y="4682210"/>
            <a:ext cx="1346342" cy="461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388768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683568" y="260648"/>
            <a:ext cx="8169275" cy="865188"/>
          </a:xfrm>
        </p:spPr>
        <p:txBody>
          <a:bodyPr/>
          <a:lstStyle/>
          <a:p>
            <a:r>
              <a:rPr lang="en-US" sz="2800" dirty="0" smtClean="0"/>
              <a:t>Other Assumptions</a:t>
            </a:r>
            <a:endParaRPr lang="en-US" sz="2800" dirty="0"/>
          </a:p>
        </p:txBody>
      </p:sp>
      <p:sp>
        <p:nvSpPr>
          <p:cNvPr id="3" name="Plassholder for innhold 2"/>
          <p:cNvSpPr>
            <a:spLocks noGrp="1"/>
          </p:cNvSpPr>
          <p:nvPr>
            <p:ph idx="1"/>
          </p:nvPr>
        </p:nvSpPr>
        <p:spPr>
          <a:xfrm>
            <a:off x="683568" y="1700808"/>
            <a:ext cx="8022265" cy="3967336"/>
          </a:xfrm>
        </p:spPr>
        <p:txBody>
          <a:bodyPr>
            <a:normAutofit/>
          </a:bodyPr>
          <a:lstStyle/>
          <a:p>
            <a:r>
              <a:rPr lang="en-US" dirty="0" smtClean="0"/>
              <a:t>All governments do their job i.e.</a:t>
            </a:r>
            <a:br>
              <a:rPr lang="en-US" dirty="0" smtClean="0"/>
            </a:br>
            <a:r>
              <a:rPr lang="en-US" dirty="0" smtClean="0"/>
              <a:t>there is </a:t>
            </a:r>
            <a:r>
              <a:rPr lang="en-US" b="1" dirty="0" smtClean="0">
                <a:solidFill>
                  <a:srgbClr val="FF0000"/>
                </a:solidFill>
              </a:rPr>
              <a:t>no trusted supplier</a:t>
            </a:r>
          </a:p>
          <a:p>
            <a:r>
              <a:rPr lang="en-US" dirty="0" smtClean="0"/>
              <a:t>In spite of all security expertise and prevention there is </a:t>
            </a:r>
            <a:r>
              <a:rPr lang="en-US" b="1" dirty="0" smtClean="0">
                <a:solidFill>
                  <a:srgbClr val="FF0000"/>
                </a:solidFill>
              </a:rPr>
              <a:t>no relevant successful protection against zero day exploits </a:t>
            </a:r>
            <a:r>
              <a:rPr lang="en-US" dirty="0" smtClean="0"/>
              <a:t>and </a:t>
            </a:r>
            <a:r>
              <a:rPr lang="en-US" b="1" dirty="0" smtClean="0">
                <a:solidFill>
                  <a:srgbClr val="FF0000"/>
                </a:solidFill>
              </a:rPr>
              <a:t>full professional target software attacks: </a:t>
            </a:r>
            <a:r>
              <a:rPr lang="en-US" b="1" dirty="0" smtClean="0"/>
              <a:t>Advanced Persistent Threats (APT)</a:t>
            </a:r>
            <a:r>
              <a:rPr lang="en-US" dirty="0" smtClean="0"/>
              <a:t>.</a:t>
            </a:r>
          </a:p>
          <a:p>
            <a:r>
              <a:rPr lang="en-US" dirty="0" smtClean="0"/>
              <a:t>Big data analytics can be avoided by strong encryption on both: data at rest and data in transition.</a:t>
            </a:r>
            <a:br>
              <a:rPr lang="en-US" dirty="0" smtClean="0"/>
            </a:br>
            <a:r>
              <a:rPr lang="en-US" dirty="0" smtClean="0"/>
              <a:t>However, most common applications do not support encryption, like social media, web, etc.</a:t>
            </a:r>
            <a:br>
              <a:rPr lang="en-US" dirty="0" smtClean="0"/>
            </a:br>
            <a:r>
              <a:rPr lang="en-US" dirty="0" smtClean="0"/>
              <a:t>i.e. </a:t>
            </a:r>
            <a:r>
              <a:rPr lang="en-US" dirty="0" smtClean="0">
                <a:solidFill>
                  <a:srgbClr val="FF0000"/>
                </a:solidFill>
              </a:rPr>
              <a:t>the wish for visibility supports big data analytics</a:t>
            </a:r>
            <a:br>
              <a:rPr lang="en-US" dirty="0" smtClean="0">
                <a:solidFill>
                  <a:srgbClr val="FF0000"/>
                </a:solidFill>
              </a:rPr>
            </a:br>
            <a:r>
              <a:rPr lang="en-US" dirty="0" smtClean="0">
                <a:solidFill>
                  <a:srgbClr val="FF0000"/>
                </a:solidFill>
              </a:rPr>
              <a:t>Is Facebook or the Facebook user the product?</a:t>
            </a:r>
          </a:p>
        </p:txBody>
      </p:sp>
    </p:spTree>
    <p:extLst>
      <p:ext uri="{BB962C8B-B14F-4D97-AF65-F5344CB8AC3E}">
        <p14:creationId xmlns:p14="http://schemas.microsoft.com/office/powerpoint/2010/main" val="39099502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feld 11"/>
          <p:cNvSpPr txBox="1"/>
          <p:nvPr/>
        </p:nvSpPr>
        <p:spPr>
          <a:xfrm>
            <a:off x="7092280" y="1462263"/>
            <a:ext cx="2008590" cy="5755422"/>
          </a:xfrm>
          <a:prstGeom prst="rect">
            <a:avLst/>
          </a:prstGeom>
          <a:noFill/>
        </p:spPr>
        <p:txBody>
          <a:bodyPr wrap="square" rtlCol="0">
            <a:spAutoFit/>
          </a:bodyPr>
          <a:lstStyle/>
          <a:p>
            <a:r>
              <a:rPr lang="en-GB" sz="1600" dirty="0" smtClean="0"/>
              <a:t>Cheap</a:t>
            </a:r>
          </a:p>
          <a:p>
            <a:endParaRPr lang="en-GB" sz="1600" dirty="0"/>
          </a:p>
          <a:p>
            <a:endParaRPr lang="en-GB" sz="1600" dirty="0" smtClean="0"/>
          </a:p>
          <a:p>
            <a:endParaRPr lang="en-GB" sz="1600" dirty="0" smtClean="0"/>
          </a:p>
          <a:p>
            <a:r>
              <a:rPr lang="en-GB" sz="1600" dirty="0" smtClean="0"/>
              <a:t>Moderate prize</a:t>
            </a:r>
          </a:p>
          <a:p>
            <a:endParaRPr lang="en-GB" sz="1600" dirty="0"/>
          </a:p>
          <a:p>
            <a:endParaRPr lang="en-GB" sz="1600" dirty="0" smtClean="0"/>
          </a:p>
          <a:p>
            <a:r>
              <a:rPr lang="en-GB" sz="1600" dirty="0" smtClean="0"/>
              <a:t>Very high effort</a:t>
            </a:r>
          </a:p>
          <a:p>
            <a:endParaRPr lang="en-GB" sz="1600" dirty="0"/>
          </a:p>
          <a:p>
            <a:endParaRPr lang="en-GB" sz="1600" dirty="0" smtClean="0"/>
          </a:p>
          <a:p>
            <a:r>
              <a:rPr lang="en-GB" sz="1600" dirty="0" smtClean="0"/>
              <a:t>cheap</a:t>
            </a:r>
            <a:endParaRPr lang="en-GB" sz="1600" dirty="0"/>
          </a:p>
          <a:p>
            <a:endParaRPr lang="en-GB" sz="1600" dirty="0" smtClean="0"/>
          </a:p>
          <a:p>
            <a:endParaRPr lang="en-GB" sz="1600" dirty="0"/>
          </a:p>
          <a:p>
            <a:endParaRPr lang="en-GB" sz="1600" dirty="0" smtClean="0"/>
          </a:p>
          <a:p>
            <a:endParaRPr lang="en-GB" sz="1600" dirty="0"/>
          </a:p>
          <a:p>
            <a:endParaRPr lang="en-GB" sz="1600" dirty="0" smtClean="0"/>
          </a:p>
          <a:p>
            <a:r>
              <a:rPr lang="en-GB" sz="1600" dirty="0" smtClean="0"/>
              <a:t>   very cheap</a:t>
            </a:r>
            <a:br>
              <a:rPr lang="en-GB" sz="1600" dirty="0" smtClean="0"/>
            </a:br>
            <a:r>
              <a:rPr lang="en-GB" sz="1600" dirty="0" smtClean="0"/>
              <a:t>   stats only</a:t>
            </a:r>
            <a:endParaRPr lang="en-GB" sz="1600" dirty="0"/>
          </a:p>
          <a:p>
            <a:endParaRPr lang="en-GB" sz="1600" dirty="0" smtClean="0"/>
          </a:p>
          <a:p>
            <a:r>
              <a:rPr lang="en-GB" sz="1600" dirty="0" smtClean="0"/>
              <a:t>cheap</a:t>
            </a:r>
            <a:endParaRPr lang="en-GB" sz="1600" dirty="0"/>
          </a:p>
          <a:p>
            <a:endParaRPr lang="en-GB" sz="1600" dirty="0" smtClean="0"/>
          </a:p>
          <a:p>
            <a:endParaRPr lang="en-GB" sz="1600" dirty="0" smtClean="0"/>
          </a:p>
          <a:p>
            <a:endParaRPr lang="en-GB" sz="1600" dirty="0"/>
          </a:p>
        </p:txBody>
      </p:sp>
      <p:sp>
        <p:nvSpPr>
          <p:cNvPr id="2" name="Tittel 1"/>
          <p:cNvSpPr>
            <a:spLocks noGrp="1"/>
          </p:cNvSpPr>
          <p:nvPr>
            <p:ph type="title"/>
          </p:nvPr>
        </p:nvSpPr>
        <p:spPr>
          <a:xfrm>
            <a:off x="0" y="116632"/>
            <a:ext cx="9144000" cy="1163447"/>
          </a:xfrm>
        </p:spPr>
        <p:txBody>
          <a:bodyPr>
            <a:noAutofit/>
          </a:bodyPr>
          <a:lstStyle/>
          <a:p>
            <a:r>
              <a:rPr lang="en-US" sz="2800" dirty="0" smtClean="0"/>
              <a:t>Technical options for attacks</a:t>
            </a:r>
            <a:br>
              <a:rPr lang="en-US" sz="2800" dirty="0" smtClean="0"/>
            </a:br>
            <a:r>
              <a:rPr lang="en-US" sz="2800" dirty="0" smtClean="0">
                <a:solidFill>
                  <a:srgbClr val="FFC000"/>
                </a:solidFill>
              </a:rPr>
              <a:t>Realistic Version today</a:t>
            </a:r>
            <a:r>
              <a:rPr lang="en-US" sz="2800" dirty="0" smtClean="0"/>
              <a:t>: </a:t>
            </a:r>
            <a:r>
              <a:rPr lang="en-US" sz="2800" dirty="0" smtClean="0"/>
              <a:t>What </a:t>
            </a:r>
            <a:r>
              <a:rPr lang="en-US" sz="2800" dirty="0" smtClean="0"/>
              <a:t>we hate to see</a:t>
            </a:r>
            <a:endParaRPr lang="en-US" sz="2800" dirty="0"/>
          </a:p>
        </p:txBody>
      </p:sp>
      <p:sp>
        <p:nvSpPr>
          <p:cNvPr id="7" name="TekstSylinder 6"/>
          <p:cNvSpPr txBox="1"/>
          <p:nvPr/>
        </p:nvSpPr>
        <p:spPr>
          <a:xfrm>
            <a:off x="434398" y="4266711"/>
            <a:ext cx="2697442" cy="830997"/>
          </a:xfrm>
          <a:prstGeom prst="rect">
            <a:avLst/>
          </a:prstGeom>
          <a:noFill/>
          <a:ln>
            <a:solidFill>
              <a:srgbClr val="002060"/>
            </a:solidFill>
          </a:ln>
        </p:spPr>
        <p:txBody>
          <a:bodyPr wrap="square" rtlCol="0">
            <a:spAutoFit/>
          </a:bodyPr>
          <a:lstStyle/>
          <a:p>
            <a:r>
              <a:rPr lang="nb-NO" sz="1600" dirty="0" smtClean="0"/>
              <a:t>With supplier</a:t>
            </a:r>
            <a:r>
              <a:rPr lang="nb-NO" sz="1600" dirty="0"/>
              <a:t> </a:t>
            </a:r>
            <a:r>
              <a:rPr lang="nb-NO" sz="1600" dirty="0" smtClean="0"/>
              <a:t>support</a:t>
            </a:r>
          </a:p>
          <a:p>
            <a:r>
              <a:rPr lang="nb-NO" sz="1600" dirty="0" smtClean="0"/>
              <a:t>of commercial of the shelf software / service</a:t>
            </a:r>
          </a:p>
        </p:txBody>
      </p:sp>
      <p:sp>
        <p:nvSpPr>
          <p:cNvPr id="4" name="Avrundet rektangel 3"/>
          <p:cNvSpPr/>
          <p:nvPr/>
        </p:nvSpPr>
        <p:spPr>
          <a:xfrm>
            <a:off x="4482358" y="2154233"/>
            <a:ext cx="2458074" cy="772568"/>
          </a:xfrm>
          <a:prstGeom prst="roundRect">
            <a:avLst/>
          </a:prstGeom>
          <a:solidFill>
            <a:srgbClr val="FF0000"/>
          </a:solidFill>
        </p:spPr>
        <p:style>
          <a:lnRef idx="2">
            <a:schemeClr val="dk1"/>
          </a:lnRef>
          <a:fillRef idx="1">
            <a:schemeClr val="lt1"/>
          </a:fillRef>
          <a:effectRef idx="0">
            <a:schemeClr val="dk1"/>
          </a:effectRef>
          <a:fontRef idx="minor">
            <a:schemeClr val="dk1"/>
          </a:fontRef>
        </p:style>
        <p:txBody>
          <a:bodyPr rtlCol="0" anchor="ctr"/>
          <a:lstStyle/>
          <a:p>
            <a:r>
              <a:rPr lang="en-US" sz="1200" dirty="0" smtClean="0"/>
              <a:t>Vulnerabilities as a service</a:t>
            </a:r>
          </a:p>
          <a:p>
            <a:pPr marL="196850" indent="-196850">
              <a:buFont typeface="Arial" panose="020B0604020202020204" pitchFamily="34" charset="0"/>
              <a:buChar char="•"/>
              <a:tabLst>
                <a:tab pos="177800" algn="l"/>
              </a:tabLst>
            </a:pPr>
            <a:r>
              <a:rPr lang="en-US" sz="1100" dirty="0" smtClean="0"/>
              <a:t>rented or bought for</a:t>
            </a:r>
            <a:br>
              <a:rPr lang="en-US" sz="1100" dirty="0" smtClean="0"/>
            </a:br>
            <a:r>
              <a:rPr lang="en-US" sz="1100" dirty="0" smtClean="0"/>
              <a:t>Crime Scene or Government</a:t>
            </a:r>
            <a:endParaRPr lang="en-US" sz="1100" dirty="0"/>
          </a:p>
        </p:txBody>
      </p:sp>
      <p:sp>
        <p:nvSpPr>
          <p:cNvPr id="8" name="Avrundet rektangel 7"/>
          <p:cNvSpPr/>
          <p:nvPr/>
        </p:nvSpPr>
        <p:spPr>
          <a:xfrm>
            <a:off x="4482358" y="1360893"/>
            <a:ext cx="2478724" cy="60175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Publicly known vulnerabilities</a:t>
            </a:r>
          </a:p>
          <a:p>
            <a:pPr marL="285750" indent="-285750">
              <a:buFont typeface="Arial" panose="020B0604020202020204" pitchFamily="34" charset="0"/>
              <a:buChar char="•"/>
            </a:pPr>
            <a:r>
              <a:rPr lang="en-US" sz="1100" dirty="0" smtClean="0"/>
              <a:t>Script kiddies</a:t>
            </a:r>
            <a:endParaRPr lang="en-US" sz="1100" dirty="0"/>
          </a:p>
        </p:txBody>
      </p:sp>
      <p:sp>
        <p:nvSpPr>
          <p:cNvPr id="10" name="Avrundet rektangel 9"/>
          <p:cNvSpPr/>
          <p:nvPr/>
        </p:nvSpPr>
        <p:spPr>
          <a:xfrm>
            <a:off x="4488727" y="3886625"/>
            <a:ext cx="2482900" cy="406471"/>
          </a:xfrm>
          <a:prstGeom prst="roundRect">
            <a:avLst/>
          </a:prstGeom>
          <a:solidFill>
            <a:srgbClr val="FF000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Terms &amp; Conditions </a:t>
            </a:r>
          </a:p>
        </p:txBody>
      </p:sp>
      <p:sp>
        <p:nvSpPr>
          <p:cNvPr id="11" name="Avrundet rektangel 10"/>
          <p:cNvSpPr/>
          <p:nvPr/>
        </p:nvSpPr>
        <p:spPr>
          <a:xfrm>
            <a:off x="4570937" y="5949280"/>
            <a:ext cx="2485659" cy="532185"/>
          </a:xfrm>
          <a:prstGeom prst="roundRect">
            <a:avLst/>
          </a:prstGeom>
          <a:solidFill>
            <a:srgbClr val="FF000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Lawful Interception</a:t>
            </a:r>
            <a:endParaRPr lang="en-US" sz="1100" dirty="0"/>
          </a:p>
        </p:txBody>
      </p:sp>
      <p:cxnSp>
        <p:nvCxnSpPr>
          <p:cNvPr id="14" name="Rett pil 13"/>
          <p:cNvCxnSpPr>
            <a:stCxn id="7" idx="3"/>
            <a:endCxn id="11" idx="1"/>
          </p:cNvCxnSpPr>
          <p:nvPr/>
        </p:nvCxnSpPr>
        <p:spPr>
          <a:xfrm>
            <a:off x="3131840" y="4682210"/>
            <a:ext cx="1439097" cy="15331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Rett pil 15"/>
          <p:cNvCxnSpPr>
            <a:stCxn id="7" idx="3"/>
            <a:endCxn id="10" idx="1"/>
          </p:cNvCxnSpPr>
          <p:nvPr/>
        </p:nvCxnSpPr>
        <p:spPr>
          <a:xfrm flipV="1">
            <a:off x="3131840" y="4089861"/>
            <a:ext cx="1356887" cy="59234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Rett pil 21"/>
          <p:cNvCxnSpPr>
            <a:stCxn id="23" idx="3"/>
            <a:endCxn id="4" idx="1"/>
          </p:cNvCxnSpPr>
          <p:nvPr/>
        </p:nvCxnSpPr>
        <p:spPr>
          <a:xfrm>
            <a:off x="3203848" y="2525128"/>
            <a:ext cx="1278510" cy="153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Rett pil 23"/>
          <p:cNvCxnSpPr>
            <a:stCxn id="23" idx="3"/>
            <a:endCxn id="8" idx="1"/>
          </p:cNvCxnSpPr>
          <p:nvPr/>
        </p:nvCxnSpPr>
        <p:spPr>
          <a:xfrm flipV="1">
            <a:off x="3203848" y="1661768"/>
            <a:ext cx="1278510" cy="8633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TekstSylinder 4"/>
          <p:cNvSpPr txBox="1"/>
          <p:nvPr/>
        </p:nvSpPr>
        <p:spPr>
          <a:xfrm>
            <a:off x="362390" y="2355851"/>
            <a:ext cx="2841458" cy="338554"/>
          </a:xfrm>
          <a:prstGeom prst="rect">
            <a:avLst/>
          </a:prstGeom>
          <a:noFill/>
          <a:ln>
            <a:solidFill>
              <a:srgbClr val="002060"/>
            </a:solidFill>
          </a:ln>
        </p:spPr>
        <p:txBody>
          <a:bodyPr wrap="square" rtlCol="0">
            <a:spAutoFit/>
          </a:bodyPr>
          <a:lstStyle/>
          <a:p>
            <a:r>
              <a:rPr lang="nb-NO" sz="1600" dirty="0" smtClean="0"/>
              <a:t>Without supplier</a:t>
            </a:r>
            <a:r>
              <a:rPr lang="nb-NO" sz="1600" dirty="0"/>
              <a:t> </a:t>
            </a:r>
            <a:r>
              <a:rPr lang="nb-NO" sz="1600" dirty="0" smtClean="0"/>
              <a:t>support:</a:t>
            </a:r>
          </a:p>
        </p:txBody>
      </p:sp>
      <p:sp>
        <p:nvSpPr>
          <p:cNvPr id="38" name="Avrundet rektangel 9"/>
          <p:cNvSpPr/>
          <p:nvPr/>
        </p:nvSpPr>
        <p:spPr>
          <a:xfrm>
            <a:off x="7216728" y="4293096"/>
            <a:ext cx="1884142" cy="983156"/>
          </a:xfrm>
          <a:prstGeom prst="roundRect">
            <a:avLst/>
          </a:prstGeom>
          <a:solidFill>
            <a:srgbClr val="FFC000"/>
          </a:solidFill>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r>
              <a:rPr lang="en-US" sz="1400" dirty="0" smtClean="0"/>
              <a:t>Big data analytics</a:t>
            </a:r>
            <a:br>
              <a:rPr lang="en-US" sz="1400" dirty="0" smtClean="0"/>
            </a:br>
            <a:r>
              <a:rPr lang="en-US" sz="1400" dirty="0" smtClean="0"/>
              <a:t>statistic criteria</a:t>
            </a:r>
            <a:br>
              <a:rPr lang="en-US" sz="1400" dirty="0" smtClean="0"/>
            </a:br>
            <a:r>
              <a:rPr lang="en-US" sz="1400" dirty="0" smtClean="0"/>
              <a:t>evaluated by algorithms</a:t>
            </a:r>
            <a:endParaRPr lang="en-US" sz="1100" dirty="0"/>
          </a:p>
        </p:txBody>
      </p:sp>
      <p:cxnSp>
        <p:nvCxnSpPr>
          <p:cNvPr id="15" name="Gewinkelte Verbindung 14"/>
          <p:cNvCxnSpPr/>
          <p:nvPr/>
        </p:nvCxnSpPr>
        <p:spPr>
          <a:xfrm rot="5400000" flipH="1" flipV="1">
            <a:off x="8447954" y="5360738"/>
            <a:ext cx="384996" cy="216024"/>
          </a:xfrm>
          <a:prstGeom prst="bentConnector3">
            <a:avLst>
              <a:gd name="adj1" fmla="val -1535"/>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sp>
        <p:nvSpPr>
          <p:cNvPr id="19" name="Avrundet rektangel 7"/>
          <p:cNvSpPr/>
          <p:nvPr/>
        </p:nvSpPr>
        <p:spPr>
          <a:xfrm>
            <a:off x="4455991" y="3123356"/>
            <a:ext cx="2478724" cy="601750"/>
          </a:xfrm>
          <a:prstGeom prst="roundRect">
            <a:avLst/>
          </a:prstGeom>
          <a:solidFill>
            <a:srgbClr val="FF000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Self-researched Vulnerabilities</a:t>
            </a:r>
          </a:p>
        </p:txBody>
      </p:sp>
      <p:cxnSp>
        <p:nvCxnSpPr>
          <p:cNvPr id="20" name="Rett pil 23"/>
          <p:cNvCxnSpPr/>
          <p:nvPr/>
        </p:nvCxnSpPr>
        <p:spPr>
          <a:xfrm>
            <a:off x="3220993" y="2540517"/>
            <a:ext cx="1202762" cy="8738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Avrundet rektangel 9"/>
          <p:cNvSpPr/>
          <p:nvPr/>
        </p:nvSpPr>
        <p:spPr>
          <a:xfrm>
            <a:off x="4478182" y="4443575"/>
            <a:ext cx="2482900" cy="569601"/>
          </a:xfrm>
          <a:prstGeom prst="roundRect">
            <a:avLst/>
          </a:prstGeom>
          <a:solidFill>
            <a:srgbClr val="FF0000"/>
          </a:solidFill>
        </p:spPr>
        <p:style>
          <a:lnRef idx="2">
            <a:schemeClr val="dk1"/>
          </a:lnRef>
          <a:fillRef idx="1">
            <a:schemeClr val="lt1"/>
          </a:fillRef>
          <a:effectRef idx="0">
            <a:schemeClr val="dk1"/>
          </a:effectRef>
          <a:fontRef idx="minor">
            <a:schemeClr val="dk1"/>
          </a:fontRef>
        </p:style>
        <p:txBody>
          <a:bodyPr rtlCol="0" anchor="ctr"/>
          <a:lstStyle/>
          <a:p>
            <a:r>
              <a:rPr lang="en-US" sz="1400" dirty="0" smtClean="0"/>
              <a:t>Direct Access to Servers</a:t>
            </a:r>
          </a:p>
          <a:p>
            <a:pPr marL="171450" indent="-171450">
              <a:buFont typeface="Arial" panose="020B0604020202020204" pitchFamily="34" charset="0"/>
              <a:buChar char="•"/>
            </a:pPr>
            <a:r>
              <a:rPr lang="en-US" sz="1100" dirty="0" smtClean="0"/>
              <a:t>e.g. PRISM</a:t>
            </a:r>
            <a:endParaRPr lang="en-US" sz="1100" dirty="0"/>
          </a:p>
        </p:txBody>
      </p:sp>
      <p:cxnSp>
        <p:nvCxnSpPr>
          <p:cNvPr id="39" name="Gerade Verbindung mit Pfeil 38"/>
          <p:cNvCxnSpPr>
            <a:endCxn id="38" idx="1"/>
          </p:cNvCxnSpPr>
          <p:nvPr/>
        </p:nvCxnSpPr>
        <p:spPr>
          <a:xfrm>
            <a:off x="6516216" y="4784674"/>
            <a:ext cx="700512" cy="0"/>
          </a:xfrm>
          <a:prstGeom prst="straightConnector1">
            <a:avLst/>
          </a:prstGeom>
          <a:ln>
            <a:solidFill>
              <a:srgbClr val="0070C0"/>
            </a:solidFill>
            <a:tailEnd type="arrow"/>
          </a:ln>
        </p:spPr>
        <p:style>
          <a:lnRef idx="2">
            <a:schemeClr val="accent1"/>
          </a:lnRef>
          <a:fillRef idx="0">
            <a:schemeClr val="accent1"/>
          </a:fillRef>
          <a:effectRef idx="1">
            <a:schemeClr val="accent1"/>
          </a:effectRef>
          <a:fontRef idx="minor">
            <a:schemeClr val="tx1"/>
          </a:fontRef>
        </p:style>
      </p:cxnSp>
      <p:cxnSp>
        <p:nvCxnSpPr>
          <p:cNvPr id="30" name="Rett pil 15"/>
          <p:cNvCxnSpPr>
            <a:stCxn id="7" idx="3"/>
            <a:endCxn id="25" idx="1"/>
          </p:cNvCxnSpPr>
          <p:nvPr/>
        </p:nvCxnSpPr>
        <p:spPr>
          <a:xfrm>
            <a:off x="3131840" y="4682210"/>
            <a:ext cx="1346342" cy="461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527954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86862" y="2624328"/>
            <a:ext cx="8431823" cy="1609344"/>
          </a:xfrm>
        </p:spPr>
        <p:txBody>
          <a:bodyPr>
            <a:normAutofit fontScale="90000"/>
          </a:bodyPr>
          <a:lstStyle/>
          <a:p>
            <a:pPr algn="ctr"/>
            <a:r>
              <a:rPr lang="en-US" sz="4800" dirty="0" smtClean="0"/>
              <a:t/>
            </a:r>
            <a:br>
              <a:rPr lang="en-US" sz="4800" dirty="0" smtClean="0"/>
            </a:br>
            <a:r>
              <a:rPr lang="en-US" sz="4400" dirty="0">
                <a:solidFill>
                  <a:srgbClr val="002060"/>
                </a:solidFill>
              </a:rPr>
              <a:t>Part III</a:t>
            </a:r>
            <a:r>
              <a:rPr lang="en-US" sz="4400" dirty="0">
                <a:solidFill>
                  <a:srgbClr val="002060"/>
                </a:solidFill>
              </a:rPr>
              <a:t/>
            </a:r>
            <a:br>
              <a:rPr lang="en-US" sz="4400" dirty="0">
                <a:solidFill>
                  <a:srgbClr val="002060"/>
                </a:solidFill>
              </a:rPr>
            </a:br>
            <a:r>
              <a:rPr lang="en-US" sz="4400" dirty="0" smtClean="0">
                <a:solidFill>
                  <a:srgbClr val="002060"/>
                </a:solidFill>
              </a:rPr>
              <a:t>Re-Defining Security </a:t>
            </a:r>
            <a:r>
              <a:rPr lang="en-US" sz="4400" dirty="0">
                <a:solidFill>
                  <a:srgbClr val="002060"/>
                </a:solidFill>
              </a:rPr>
              <a:t>and Privacy in the Net</a:t>
            </a:r>
            <a:endParaRPr lang="en-US" sz="4800" dirty="0">
              <a:solidFill>
                <a:srgbClr val="002060"/>
              </a:solidFill>
            </a:endParaRPr>
          </a:p>
        </p:txBody>
      </p:sp>
    </p:spTree>
    <p:extLst>
      <p:ext uri="{BB962C8B-B14F-4D97-AF65-F5344CB8AC3E}">
        <p14:creationId xmlns:p14="http://schemas.microsoft.com/office/powerpoint/2010/main" val="29072635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560" y="332656"/>
            <a:ext cx="8169275" cy="865188"/>
          </a:xfrm>
        </p:spPr>
        <p:txBody>
          <a:bodyPr/>
          <a:lstStyle/>
          <a:p>
            <a:r>
              <a:rPr lang="en-GB" sz="2800" dirty="0" smtClean="0"/>
              <a:t>Internet (</a:t>
            </a:r>
            <a:r>
              <a:rPr lang="en-GB" sz="2800" dirty="0" smtClean="0">
                <a:solidFill>
                  <a:srgbClr val="FF0000"/>
                </a:solidFill>
              </a:rPr>
              <a:t>In</a:t>
            </a:r>
            <a:r>
              <a:rPr lang="en-GB" sz="2800" dirty="0" smtClean="0"/>
              <a:t>)Security (post Snowden)</a:t>
            </a:r>
            <a:endParaRPr lang="en-GB" sz="2800" dirty="0"/>
          </a:p>
        </p:txBody>
      </p:sp>
      <p:sp>
        <p:nvSpPr>
          <p:cNvPr id="3" name="Inhaltsplatzhalter 2"/>
          <p:cNvSpPr>
            <a:spLocks noGrp="1"/>
          </p:cNvSpPr>
          <p:nvPr>
            <p:ph idx="1"/>
          </p:nvPr>
        </p:nvSpPr>
        <p:spPr>
          <a:xfrm>
            <a:off x="755576" y="1340768"/>
            <a:ext cx="8208912" cy="4084637"/>
          </a:xfrm>
        </p:spPr>
        <p:txBody>
          <a:bodyPr/>
          <a:lstStyle/>
          <a:p>
            <a:pPr marL="357188" lvl="1" indent="-268288"/>
            <a:r>
              <a:rPr lang="en-GB" dirty="0"/>
              <a:t>We know by today, that the battle against zero day exploits, APT and especially against cooperating suppliers is not to win </a:t>
            </a:r>
            <a:r>
              <a:rPr lang="en-GB" sz="2000" b="1" dirty="0" smtClean="0">
                <a:solidFill>
                  <a:srgbClr val="C00000"/>
                </a:solidFill>
                <a:sym typeface="Wingdings" panose="05000000000000000000" pitchFamily="2" charset="2"/>
              </a:rPr>
              <a:t> </a:t>
            </a:r>
            <a:r>
              <a:rPr lang="en-GB" sz="1800" b="1" dirty="0" smtClean="0">
                <a:solidFill>
                  <a:srgbClr val="C00000"/>
                </a:solidFill>
                <a:sym typeface="Wingdings" panose="05000000000000000000" pitchFamily="2" charset="2"/>
              </a:rPr>
              <a:t></a:t>
            </a:r>
            <a:r>
              <a:rPr lang="en-GB" sz="1800" b="1" dirty="0" smtClean="0">
                <a:solidFill>
                  <a:srgbClr val="C00000"/>
                </a:solidFill>
              </a:rPr>
              <a:t> </a:t>
            </a:r>
            <a:r>
              <a:rPr lang="en-GB" b="1" dirty="0" smtClean="0">
                <a:solidFill>
                  <a:srgbClr val="C00000"/>
                </a:solidFill>
                <a:sym typeface="Wingdings" panose="05000000000000000000" pitchFamily="2" charset="2"/>
              </a:rPr>
              <a:t></a:t>
            </a:r>
            <a:r>
              <a:rPr lang="en-GB" b="1" dirty="0" smtClean="0">
                <a:solidFill>
                  <a:srgbClr val="C00000"/>
                </a:solidFill>
              </a:rPr>
              <a:t> </a:t>
            </a:r>
            <a:r>
              <a:rPr lang="en-GB" sz="1400" b="1" dirty="0" smtClean="0">
                <a:solidFill>
                  <a:srgbClr val="C00000"/>
                </a:solidFill>
                <a:sym typeface="Wingdings" panose="05000000000000000000" pitchFamily="2" charset="2"/>
              </a:rPr>
              <a:t></a:t>
            </a:r>
            <a:r>
              <a:rPr lang="en-GB" sz="1400" b="1" dirty="0">
                <a:solidFill>
                  <a:srgbClr val="C00000"/>
                </a:solidFill>
              </a:rPr>
              <a:t> </a:t>
            </a:r>
            <a:r>
              <a:rPr lang="en-GB" sz="1200" b="1" dirty="0" smtClean="0">
                <a:solidFill>
                  <a:srgbClr val="C00000"/>
                </a:solidFill>
                <a:sym typeface="Wingdings" panose="05000000000000000000" pitchFamily="2" charset="2"/>
              </a:rPr>
              <a:t></a:t>
            </a:r>
            <a:r>
              <a:rPr lang="en-GB" sz="1200" b="1" dirty="0">
                <a:solidFill>
                  <a:srgbClr val="C00000"/>
                </a:solidFill>
              </a:rPr>
              <a:t> </a:t>
            </a:r>
            <a:r>
              <a:rPr lang="en-GB" sz="1000" b="1" dirty="0" smtClean="0">
                <a:solidFill>
                  <a:srgbClr val="C00000"/>
                </a:solidFill>
                <a:sym typeface="Wingdings" panose="05000000000000000000" pitchFamily="2" charset="2"/>
              </a:rPr>
              <a:t></a:t>
            </a:r>
            <a:r>
              <a:rPr lang="en-GB" sz="1000" b="1" dirty="0">
                <a:solidFill>
                  <a:srgbClr val="C00000"/>
                </a:solidFill>
              </a:rPr>
              <a:t> </a:t>
            </a:r>
            <a:r>
              <a:rPr lang="en-GB" sz="800" b="1" dirty="0" smtClean="0">
                <a:solidFill>
                  <a:srgbClr val="C00000"/>
                </a:solidFill>
                <a:sym typeface="Wingdings" panose="05000000000000000000" pitchFamily="2" charset="2"/>
              </a:rPr>
              <a:t></a:t>
            </a:r>
            <a:r>
              <a:rPr lang="en-GB" sz="800" b="1" dirty="0">
                <a:solidFill>
                  <a:srgbClr val="C00000"/>
                </a:solidFill>
              </a:rPr>
              <a:t> </a:t>
            </a:r>
            <a:r>
              <a:rPr lang="en-GB" sz="600" b="1" dirty="0">
                <a:solidFill>
                  <a:srgbClr val="C00000"/>
                </a:solidFill>
                <a:sym typeface="Wingdings" panose="05000000000000000000" pitchFamily="2" charset="2"/>
              </a:rPr>
              <a:t></a:t>
            </a:r>
          </a:p>
          <a:p>
            <a:pPr marL="357188" lvl="1" indent="-268288"/>
            <a:r>
              <a:rPr lang="en-GB" dirty="0">
                <a:sym typeface="Wingdings" panose="05000000000000000000" pitchFamily="2" charset="2"/>
              </a:rPr>
              <a:t>We know, that we should anyway apply all possible security measures</a:t>
            </a:r>
          </a:p>
          <a:p>
            <a:pPr marL="357188" lvl="1" indent="-268288"/>
            <a:r>
              <a:rPr lang="en-GB" dirty="0">
                <a:sym typeface="Wingdings" panose="05000000000000000000" pitchFamily="2" charset="2"/>
              </a:rPr>
              <a:t>We know that we are hacked not by one counterparty, more likely 10-20</a:t>
            </a:r>
            <a:br>
              <a:rPr lang="en-GB" dirty="0">
                <a:sym typeface="Wingdings" panose="05000000000000000000" pitchFamily="2" charset="2"/>
              </a:rPr>
            </a:br>
            <a:r>
              <a:rPr lang="en-GB" dirty="0">
                <a:sym typeface="Wingdings" panose="05000000000000000000" pitchFamily="2" charset="2"/>
              </a:rPr>
              <a:t>(A dell PC has parts produced in 32 nations …)</a:t>
            </a:r>
          </a:p>
          <a:p>
            <a:pPr marL="0" indent="0">
              <a:buNone/>
            </a:pPr>
            <a:endParaRPr lang="en-GB" dirty="0" smtClean="0">
              <a:sym typeface="Wingdings" panose="05000000000000000000" pitchFamily="2" charset="2"/>
            </a:endParaRPr>
          </a:p>
          <a:p>
            <a:pPr marL="0" indent="0">
              <a:buNone/>
            </a:pPr>
            <a:r>
              <a:rPr lang="en-US" sz="2000" b="1" dirty="0">
                <a:solidFill>
                  <a:srgbClr val="FF0000"/>
                </a:solidFill>
              </a:rPr>
              <a:t>If a nation-state wants to hack you, </a:t>
            </a:r>
            <a:r>
              <a:rPr lang="en-US" sz="1200" b="1" dirty="0" smtClean="0">
                <a:solidFill>
                  <a:srgbClr val="FF0000"/>
                </a:solidFill>
              </a:rPr>
              <a:t/>
            </a:r>
            <a:br>
              <a:rPr lang="en-US" sz="1200" b="1" dirty="0" smtClean="0">
                <a:solidFill>
                  <a:srgbClr val="FF0000"/>
                </a:solidFill>
              </a:rPr>
            </a:br>
            <a:r>
              <a:rPr lang="en-US" sz="1200" dirty="0"/>
              <a:t>(</a:t>
            </a:r>
            <a:r>
              <a:rPr lang="en-US" sz="1200" dirty="0" smtClean="0"/>
              <a:t>Bruce </a:t>
            </a:r>
            <a:r>
              <a:rPr lang="en-US" sz="1200" dirty="0" err="1"/>
              <a:t>Schneier</a:t>
            </a:r>
            <a:r>
              <a:rPr lang="en-US" sz="1200" dirty="0"/>
              <a:t> 2013) </a:t>
            </a:r>
            <a:r>
              <a:rPr lang="en-US" sz="2000" b="1" dirty="0" smtClean="0">
                <a:solidFill>
                  <a:srgbClr val="FF0000"/>
                </a:solidFill>
              </a:rPr>
              <a:t>			they </a:t>
            </a:r>
            <a:r>
              <a:rPr lang="en-US" sz="2000" b="1" dirty="0">
                <a:solidFill>
                  <a:srgbClr val="FF0000"/>
                </a:solidFill>
              </a:rPr>
              <a:t>will succeed to do so</a:t>
            </a:r>
            <a:r>
              <a:rPr lang="en-US" sz="2000" b="1" dirty="0" smtClean="0">
                <a:solidFill>
                  <a:srgbClr val="FF0000"/>
                </a:solidFill>
              </a:rPr>
              <a:t>.</a:t>
            </a:r>
          </a:p>
          <a:p>
            <a:pPr marL="0" indent="0">
              <a:buNone/>
            </a:pPr>
            <a:endParaRPr lang="en-US" sz="2000" b="1" dirty="0">
              <a:solidFill>
                <a:srgbClr val="FF0000"/>
              </a:solidFill>
            </a:endParaRPr>
          </a:p>
          <a:p>
            <a:pPr marL="0" indent="0">
              <a:buNone/>
            </a:pPr>
            <a:r>
              <a:rPr lang="en-US" sz="1500" b="1" dirty="0" smtClean="0">
                <a:solidFill>
                  <a:schemeClr val="accent3">
                    <a:lumMod val="50000"/>
                  </a:schemeClr>
                </a:solidFill>
              </a:rPr>
              <a:t>If we want to have private sex, we don’t go to public places to show off, then we go to a closed bedroom. Just disconnect equally, when in the net.</a:t>
            </a:r>
            <a:endParaRPr lang="en-US" sz="1500" dirty="0"/>
          </a:p>
          <a:p>
            <a:pPr marL="0" indent="0">
              <a:buNone/>
            </a:pPr>
            <a:endParaRPr lang="en-US" sz="2000" dirty="0"/>
          </a:p>
          <a:p>
            <a:pPr marL="0" indent="0">
              <a:buNone/>
            </a:pPr>
            <a:r>
              <a:rPr lang="en-US" sz="2000" b="1" dirty="0">
                <a:solidFill>
                  <a:srgbClr val="FF0000"/>
                </a:solidFill>
              </a:rPr>
              <a:t>Internet is and always will be public space!</a:t>
            </a:r>
            <a:r>
              <a:rPr lang="en-US" sz="2000" dirty="0"/>
              <a:t> </a:t>
            </a:r>
          </a:p>
          <a:p>
            <a:pPr marL="357188" lvl="1" indent="-268288"/>
            <a:r>
              <a:rPr lang="en-US" dirty="0"/>
              <a:t>Do not let it stop you, but be aware of the </a:t>
            </a:r>
            <a:r>
              <a:rPr lang="en-US" dirty="0" smtClean="0"/>
              <a:t>challenges</a:t>
            </a:r>
            <a:endParaRPr lang="en-US" dirty="0"/>
          </a:p>
          <a:p>
            <a:pPr marL="357188" lvl="1" indent="-268288"/>
            <a:r>
              <a:rPr lang="en-US" dirty="0"/>
              <a:t>Don’t think, because you know, you should completely change your </a:t>
            </a:r>
            <a:r>
              <a:rPr lang="en-US" dirty="0" smtClean="0"/>
              <a:t>behavior.</a:t>
            </a:r>
            <a:endParaRPr lang="en-US" dirty="0"/>
          </a:p>
          <a:p>
            <a:pPr marL="357188" lvl="1" indent="-268288"/>
            <a:r>
              <a:rPr lang="en-US" dirty="0"/>
              <a:t>Use it for public and publicity purposes</a:t>
            </a:r>
            <a:r>
              <a:rPr lang="en-US" dirty="0" smtClean="0"/>
              <a:t>!</a:t>
            </a:r>
          </a:p>
          <a:p>
            <a:pPr marL="357188" lvl="1" indent="-268288"/>
            <a:endParaRPr lang="en-US" dirty="0"/>
          </a:p>
          <a:p>
            <a:pPr marL="88900" lvl="1" indent="0">
              <a:buNone/>
            </a:pPr>
            <a:r>
              <a:rPr lang="en-US" dirty="0" smtClean="0"/>
              <a:t>If time: </a:t>
            </a:r>
            <a:r>
              <a:rPr lang="en-US" dirty="0" smtClean="0">
                <a:sym typeface="Wingdings" panose="05000000000000000000" pitchFamily="2" charset="2"/>
              </a:rPr>
              <a:t>  </a:t>
            </a:r>
            <a:r>
              <a:rPr lang="en-US" dirty="0" smtClean="0"/>
              <a:t>3 Laws on Cyber Security</a:t>
            </a:r>
            <a:endParaRPr lang="en-US" dirty="0"/>
          </a:p>
          <a:p>
            <a:pPr marL="0" indent="0">
              <a:buNone/>
            </a:pPr>
            <a:endParaRPr lang="en-GB" dirty="0"/>
          </a:p>
        </p:txBody>
      </p:sp>
      <p:sp>
        <p:nvSpPr>
          <p:cNvPr id="4" name="Foliennummernplatzhalter 3"/>
          <p:cNvSpPr>
            <a:spLocks noGrp="1"/>
          </p:cNvSpPr>
          <p:nvPr>
            <p:ph type="sldNum" sz="quarter" idx="10"/>
          </p:nvPr>
        </p:nvSpPr>
        <p:spPr/>
        <p:txBody>
          <a:bodyPr/>
          <a:lstStyle/>
          <a:p>
            <a:pPr>
              <a:defRPr/>
            </a:pPr>
            <a:fld id="{AB43F446-01A6-40D5-A745-FEDBB5ED9DA8}" type="slidenum">
              <a:rPr lang="de-CH" smtClean="0"/>
              <a:pPr>
                <a:defRPr/>
              </a:pPr>
              <a:t>44</a:t>
            </a:fld>
            <a:r>
              <a:rPr lang="de-CH" smtClean="0"/>
              <a:t>, </a:t>
            </a:r>
            <a:fld id="{0483D060-B025-4ACE-962A-23BAB8DEC0FD}" type="datetime1">
              <a:rPr lang="de-CH" smtClean="0"/>
              <a:pPr>
                <a:defRPr/>
              </a:pPr>
              <a:t>07.06.2014</a:t>
            </a:fld>
            <a:endParaRPr lang="de-CH" dirty="0"/>
          </a:p>
        </p:txBody>
      </p:sp>
    </p:spTree>
    <p:extLst>
      <p:ext uri="{BB962C8B-B14F-4D97-AF65-F5344CB8AC3E}">
        <p14:creationId xmlns:p14="http://schemas.microsoft.com/office/powerpoint/2010/main" val="3233152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800" dirty="0" smtClean="0"/>
              <a:t>Privacy (Post Snowden)</a:t>
            </a:r>
            <a:endParaRPr lang="en-GB" sz="2800" dirty="0"/>
          </a:p>
        </p:txBody>
      </p:sp>
      <p:sp>
        <p:nvSpPr>
          <p:cNvPr id="3" name="Inhaltsplatzhalter 2"/>
          <p:cNvSpPr>
            <a:spLocks noGrp="1"/>
          </p:cNvSpPr>
          <p:nvPr>
            <p:ph idx="1"/>
          </p:nvPr>
        </p:nvSpPr>
        <p:spPr/>
        <p:txBody>
          <a:bodyPr/>
          <a:lstStyle/>
          <a:p>
            <a:r>
              <a:rPr lang="en-GB" b="1" dirty="0" smtClean="0">
                <a:solidFill>
                  <a:srgbClr val="FF0000"/>
                </a:solidFill>
              </a:rPr>
              <a:t>Our date are observed all the time</a:t>
            </a:r>
            <a:r>
              <a:rPr lang="en-GB" dirty="0" smtClean="0"/>
              <a:t>, probably from much </a:t>
            </a:r>
            <a:r>
              <a:rPr lang="en-GB" b="1" dirty="0" smtClean="0">
                <a:solidFill>
                  <a:srgbClr val="FF0000"/>
                </a:solidFill>
              </a:rPr>
              <a:t>more than one nation</a:t>
            </a:r>
          </a:p>
          <a:p>
            <a:r>
              <a:rPr lang="en-GB" dirty="0" smtClean="0"/>
              <a:t>Our needs </a:t>
            </a:r>
            <a:r>
              <a:rPr lang="en-GB" b="1" dirty="0" smtClean="0">
                <a:solidFill>
                  <a:srgbClr val="00B0F0"/>
                </a:solidFill>
              </a:rPr>
              <a:t>to get visibility and publicity</a:t>
            </a:r>
            <a:r>
              <a:rPr lang="en-GB" dirty="0" smtClean="0"/>
              <a:t> is in contradiction with the need for privacy. This conflict has to be resolved by better knowledge and awareness on individual base.</a:t>
            </a:r>
          </a:p>
          <a:p>
            <a:r>
              <a:rPr lang="en-GB" dirty="0"/>
              <a:t>The ability </a:t>
            </a:r>
            <a:r>
              <a:rPr lang="en-GB" dirty="0">
                <a:solidFill>
                  <a:srgbClr val="00B0F0"/>
                </a:solidFill>
              </a:rPr>
              <a:t>to correlate and aggregate data </a:t>
            </a:r>
            <a:r>
              <a:rPr lang="en-GB" dirty="0"/>
              <a:t>is both: Fascinating and scaring!</a:t>
            </a:r>
          </a:p>
          <a:p>
            <a:r>
              <a:rPr lang="en-GB" dirty="0" smtClean="0"/>
              <a:t>Big data filtering is really an opportunity and a burden. </a:t>
            </a:r>
            <a:r>
              <a:rPr lang="en-GB" b="1" dirty="0" smtClean="0">
                <a:solidFill>
                  <a:srgbClr val="00B0F0"/>
                </a:solidFill>
              </a:rPr>
              <a:t>We need to define the borders of this technology (policy issues)</a:t>
            </a:r>
            <a:r>
              <a:rPr lang="en-GB" dirty="0" smtClean="0"/>
              <a:t>, and educate society for an according behaviour.</a:t>
            </a:r>
          </a:p>
          <a:p>
            <a:r>
              <a:rPr lang="en-GB" dirty="0" smtClean="0"/>
              <a:t>If </a:t>
            </a:r>
            <a:r>
              <a:rPr lang="en-GB" b="1" dirty="0" smtClean="0">
                <a:solidFill>
                  <a:srgbClr val="00B0F0"/>
                </a:solidFill>
              </a:rPr>
              <a:t>filtering hits wrongly </a:t>
            </a:r>
            <a:r>
              <a:rPr lang="en-GB" dirty="0" smtClean="0"/>
              <a:t>on a issue, as a consequence there might be used techniques as were applied in Guantanamo for getting some information out of a person --- but there will be no success, because the filtering hit </a:t>
            </a:r>
            <a:r>
              <a:rPr lang="en-GB" dirty="0" err="1" smtClean="0"/>
              <a:t>worngly</a:t>
            </a:r>
            <a:r>
              <a:rPr lang="en-GB" dirty="0" smtClean="0"/>
              <a:t>.</a:t>
            </a:r>
          </a:p>
        </p:txBody>
      </p:sp>
      <p:sp>
        <p:nvSpPr>
          <p:cNvPr id="4" name="Foliennummernplatzhalter 3"/>
          <p:cNvSpPr>
            <a:spLocks noGrp="1"/>
          </p:cNvSpPr>
          <p:nvPr>
            <p:ph type="sldNum" sz="quarter" idx="10"/>
          </p:nvPr>
        </p:nvSpPr>
        <p:spPr/>
        <p:txBody>
          <a:bodyPr/>
          <a:lstStyle/>
          <a:p>
            <a:pPr>
              <a:defRPr/>
            </a:pPr>
            <a:fld id="{AB43F446-01A6-40D5-A745-FEDBB5ED9DA8}" type="slidenum">
              <a:rPr lang="de-CH" smtClean="0"/>
              <a:pPr>
                <a:defRPr/>
              </a:pPr>
              <a:t>45</a:t>
            </a:fld>
            <a:r>
              <a:rPr lang="de-CH" smtClean="0"/>
              <a:t>, </a:t>
            </a:r>
            <a:fld id="{0483D060-B025-4ACE-962A-23BAB8DEC0FD}" type="datetime1">
              <a:rPr lang="de-CH" smtClean="0"/>
              <a:pPr>
                <a:defRPr/>
              </a:pPr>
              <a:t>06.06.2014</a:t>
            </a:fld>
            <a:endParaRPr lang="de-CH" dirty="0"/>
          </a:p>
        </p:txBody>
      </p:sp>
    </p:spTree>
    <p:extLst>
      <p:ext uri="{BB962C8B-B14F-4D97-AF65-F5344CB8AC3E}">
        <p14:creationId xmlns:p14="http://schemas.microsoft.com/office/powerpoint/2010/main" val="9326542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Discussion</a:t>
            </a:r>
            <a:endParaRPr lang="en-GB" dirty="0"/>
          </a:p>
        </p:txBody>
      </p:sp>
      <p:sp>
        <p:nvSpPr>
          <p:cNvPr id="3" name="Inhaltsplatzhalter 2"/>
          <p:cNvSpPr>
            <a:spLocks noGrp="1"/>
          </p:cNvSpPr>
          <p:nvPr>
            <p:ph idx="1"/>
          </p:nvPr>
        </p:nvSpPr>
        <p:spPr/>
        <p:txBody>
          <a:bodyPr/>
          <a:lstStyle/>
          <a:p>
            <a:pPr marL="0" indent="0">
              <a:buNone/>
            </a:pPr>
            <a:endParaRPr lang="en-GB" dirty="0" smtClean="0"/>
          </a:p>
          <a:p>
            <a:pPr marL="0" indent="0">
              <a:buNone/>
            </a:pPr>
            <a:endParaRPr lang="en-GB" dirty="0" smtClean="0"/>
          </a:p>
          <a:p>
            <a:pPr marL="0" indent="0">
              <a:buNone/>
            </a:pPr>
            <a:endParaRPr lang="en-GB" dirty="0"/>
          </a:p>
          <a:p>
            <a:pPr marL="0" indent="0">
              <a:buNone/>
            </a:pPr>
            <a:endParaRPr lang="en-GB" dirty="0" smtClean="0"/>
          </a:p>
          <a:p>
            <a:pPr marL="0" indent="0" algn="ctr">
              <a:buNone/>
            </a:pPr>
            <a:r>
              <a:rPr lang="en-GB" sz="2800" b="1" dirty="0" smtClean="0">
                <a:solidFill>
                  <a:srgbClr val="00B0F0"/>
                </a:solidFill>
              </a:rPr>
              <a:t>Question and discussion in the panel</a:t>
            </a:r>
          </a:p>
          <a:p>
            <a:pPr marL="0" indent="0">
              <a:buNone/>
            </a:pPr>
            <a:endParaRPr lang="en-GB" sz="2800" b="1" dirty="0">
              <a:solidFill>
                <a:srgbClr val="00B0F0"/>
              </a:solidFill>
            </a:endParaRPr>
          </a:p>
          <a:p>
            <a:pPr marL="0" indent="0" algn="ctr">
              <a:buNone/>
            </a:pPr>
            <a:r>
              <a:rPr lang="en-GB" sz="2800" b="1" dirty="0" smtClean="0">
                <a:solidFill>
                  <a:srgbClr val="00B0F0"/>
                </a:solidFill>
              </a:rPr>
              <a:t>Tanks for your kind attention</a:t>
            </a:r>
            <a:endParaRPr lang="en-GB" sz="2800" dirty="0">
              <a:solidFill>
                <a:srgbClr val="00B0F0"/>
              </a:solidFill>
            </a:endParaRPr>
          </a:p>
        </p:txBody>
      </p:sp>
      <p:sp>
        <p:nvSpPr>
          <p:cNvPr id="4" name="Foliennummernplatzhalter 3"/>
          <p:cNvSpPr>
            <a:spLocks noGrp="1"/>
          </p:cNvSpPr>
          <p:nvPr>
            <p:ph type="sldNum" sz="quarter" idx="10"/>
          </p:nvPr>
        </p:nvSpPr>
        <p:spPr/>
        <p:txBody>
          <a:bodyPr/>
          <a:lstStyle/>
          <a:p>
            <a:pPr>
              <a:defRPr/>
            </a:pPr>
            <a:fld id="{AB43F446-01A6-40D5-A745-FEDBB5ED9DA8}" type="slidenum">
              <a:rPr lang="de-CH" smtClean="0"/>
              <a:pPr>
                <a:defRPr/>
              </a:pPr>
              <a:t>46</a:t>
            </a:fld>
            <a:r>
              <a:rPr lang="de-CH" smtClean="0"/>
              <a:t>, </a:t>
            </a:r>
            <a:fld id="{0483D060-B025-4ACE-962A-23BAB8DEC0FD}" type="datetime1">
              <a:rPr lang="de-CH" smtClean="0"/>
              <a:pPr>
                <a:defRPr/>
              </a:pPr>
              <a:t>08.06.2014</a:t>
            </a:fld>
            <a:endParaRPr lang="de-CH" dirty="0"/>
          </a:p>
        </p:txBody>
      </p:sp>
    </p:spTree>
    <p:extLst>
      <p:ext uri="{BB962C8B-B14F-4D97-AF65-F5344CB8AC3E}">
        <p14:creationId xmlns:p14="http://schemas.microsoft.com/office/powerpoint/2010/main" val="13598481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Appendix</a:t>
            </a:r>
            <a:endParaRPr lang="en-GB" dirty="0"/>
          </a:p>
        </p:txBody>
      </p:sp>
      <p:sp>
        <p:nvSpPr>
          <p:cNvPr id="3" name="Inhaltsplatzhalter 2"/>
          <p:cNvSpPr>
            <a:spLocks noGrp="1"/>
          </p:cNvSpPr>
          <p:nvPr>
            <p:ph idx="1"/>
          </p:nvPr>
        </p:nvSpPr>
        <p:spPr/>
        <p:txBody>
          <a:bodyPr/>
          <a:lstStyle/>
          <a:p>
            <a:endParaRPr lang="en-GB"/>
          </a:p>
        </p:txBody>
      </p:sp>
    </p:spTree>
    <p:extLst>
      <p:ext uri="{BB962C8B-B14F-4D97-AF65-F5344CB8AC3E}">
        <p14:creationId xmlns:p14="http://schemas.microsoft.com/office/powerpoint/2010/main" val="3589438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Additional Readings</a:t>
            </a:r>
            <a:endParaRPr lang="nb-NO" dirty="0"/>
          </a:p>
        </p:txBody>
      </p:sp>
      <p:sp>
        <p:nvSpPr>
          <p:cNvPr id="3" name="Plassholder for innhold 2"/>
          <p:cNvSpPr>
            <a:spLocks noGrp="1"/>
          </p:cNvSpPr>
          <p:nvPr>
            <p:ph idx="1"/>
          </p:nvPr>
        </p:nvSpPr>
        <p:spPr/>
        <p:txBody>
          <a:bodyPr>
            <a:normAutofit/>
          </a:bodyPr>
          <a:lstStyle/>
          <a:p>
            <a:r>
              <a:rPr lang="en-US" sz="1100" dirty="0"/>
              <a:t>Companies were aware of that NSA was collection information from </a:t>
            </a:r>
            <a:r>
              <a:rPr lang="en-US" sz="1100" dirty="0" smtClean="0"/>
              <a:t>them</a:t>
            </a:r>
          </a:p>
          <a:p>
            <a:pPr lvl="1"/>
            <a:r>
              <a:rPr lang="nb-NO" sz="1100" dirty="0" smtClean="0">
                <a:hlinkClick r:id="rId2"/>
              </a:rPr>
              <a:t>http</a:t>
            </a:r>
            <a:r>
              <a:rPr lang="nb-NO" sz="1100" dirty="0">
                <a:hlinkClick r:id="rId2"/>
              </a:rPr>
              <a:t>://</a:t>
            </a:r>
            <a:r>
              <a:rPr lang="nb-NO" sz="1100" dirty="0" smtClean="0">
                <a:hlinkClick r:id="rId2"/>
              </a:rPr>
              <a:t>www.theguardian.com/world/2014/mar/19/us-tech-giants-knew-nsa-data-collection-rajesh-de</a:t>
            </a:r>
            <a:r>
              <a:rPr lang="nb-NO" sz="1100" dirty="0" smtClean="0"/>
              <a:t> </a:t>
            </a:r>
            <a:endParaRPr lang="nb-NO" sz="1100" dirty="0"/>
          </a:p>
          <a:p>
            <a:r>
              <a:rPr lang="nb-NO" sz="1100" dirty="0"/>
              <a:t> </a:t>
            </a:r>
            <a:r>
              <a:rPr lang="nb-NO" sz="1100" dirty="0" err="1"/>
              <a:t>Schneier</a:t>
            </a:r>
            <a:r>
              <a:rPr lang="nb-NO" sz="1100" dirty="0"/>
              <a:t> </a:t>
            </a:r>
            <a:r>
              <a:rPr lang="nb-NO" sz="1100" dirty="0" err="1"/>
              <a:t>on</a:t>
            </a:r>
            <a:r>
              <a:rPr lang="nb-NO" sz="1100" dirty="0"/>
              <a:t> NSA </a:t>
            </a:r>
            <a:r>
              <a:rPr lang="nb-NO" sz="1100" dirty="0" smtClean="0"/>
              <a:t>spying</a:t>
            </a:r>
          </a:p>
          <a:p>
            <a:pPr lvl="1"/>
            <a:r>
              <a:rPr lang="nb-NO" sz="1100" dirty="0" smtClean="0">
                <a:hlinkClick r:id="rId3"/>
              </a:rPr>
              <a:t>http</a:t>
            </a:r>
            <a:r>
              <a:rPr lang="nb-NO" sz="1100" dirty="0">
                <a:hlinkClick r:id="rId3"/>
              </a:rPr>
              <a:t>://</a:t>
            </a:r>
            <a:r>
              <a:rPr lang="nb-NO" sz="1100" dirty="0" smtClean="0">
                <a:hlinkClick r:id="rId3"/>
              </a:rPr>
              <a:t>bigdata.csail.mit.edu/node/154</a:t>
            </a:r>
            <a:r>
              <a:rPr lang="nb-NO" sz="1100" dirty="0" smtClean="0"/>
              <a:t> </a:t>
            </a:r>
            <a:endParaRPr lang="nb-NO" sz="1100" dirty="0"/>
          </a:p>
          <a:p>
            <a:r>
              <a:rPr lang="nb-NO" sz="1100" dirty="0" err="1"/>
              <a:t>Mandiant</a:t>
            </a:r>
            <a:r>
              <a:rPr lang="nb-NO" sz="1100" dirty="0"/>
              <a:t> </a:t>
            </a:r>
            <a:r>
              <a:rPr lang="nb-NO" sz="1100" dirty="0" err="1"/>
              <a:t>attack</a:t>
            </a:r>
            <a:r>
              <a:rPr lang="nb-NO" sz="1100" dirty="0"/>
              <a:t> </a:t>
            </a:r>
            <a:r>
              <a:rPr lang="nb-NO" sz="1100" dirty="0" err="1" smtClean="0"/>
              <a:t>cycle</a:t>
            </a:r>
            <a:endParaRPr lang="nb-NO" sz="1100" dirty="0"/>
          </a:p>
          <a:p>
            <a:pPr lvl="1"/>
            <a:r>
              <a:rPr lang="nb-NO" sz="1100" dirty="0" smtClean="0">
                <a:hlinkClick r:id="rId4"/>
              </a:rPr>
              <a:t>http://intelreport.mandiant.com/Mandiant_APT1_Report.pdf</a:t>
            </a:r>
            <a:r>
              <a:rPr lang="nb-NO" sz="1100" dirty="0" smtClean="0"/>
              <a:t> </a:t>
            </a:r>
          </a:p>
          <a:p>
            <a:r>
              <a:rPr lang="en-US" sz="1100" dirty="0" smtClean="0"/>
              <a:t>When companies became a part of PRISM</a:t>
            </a:r>
          </a:p>
          <a:p>
            <a:pPr lvl="1"/>
            <a:r>
              <a:rPr lang="nb-NO" sz="1100" dirty="0" smtClean="0">
                <a:hlinkClick r:id="rId5"/>
              </a:rPr>
              <a:t>http://www.washingtonpost.com/wp-srv/special/politics/prism-collection-documents/</a:t>
            </a:r>
            <a:r>
              <a:rPr lang="nb-NO" sz="1100" dirty="0" smtClean="0"/>
              <a:t> </a:t>
            </a:r>
            <a:endParaRPr lang="nb-NO" dirty="0"/>
          </a:p>
          <a:p>
            <a:endParaRPr lang="nb-NO" dirty="0"/>
          </a:p>
        </p:txBody>
      </p:sp>
      <p:sp>
        <p:nvSpPr>
          <p:cNvPr id="4" name="Rektangel 3"/>
          <p:cNvSpPr/>
          <p:nvPr/>
        </p:nvSpPr>
        <p:spPr>
          <a:xfrm>
            <a:off x="2286000" y="3105835"/>
            <a:ext cx="4572000" cy="646331"/>
          </a:xfrm>
          <a:prstGeom prst="rect">
            <a:avLst/>
          </a:prstGeom>
        </p:spPr>
        <p:txBody>
          <a:bodyPr>
            <a:spAutoFit/>
          </a:bodyPr>
          <a:lstStyle/>
          <a:p>
            <a:pPr marR="0"/>
            <a:r>
              <a:rPr lang="en-US" dirty="0">
                <a:solidFill>
                  <a:srgbClr val="FFFFFF"/>
                </a:solidFill>
                <a:latin typeface="Arial" panose="020B0604020202020204" pitchFamily="34" charset="0"/>
                <a:ea typeface="Microsoft YaHei" panose="020B0503020204020204" pitchFamily="34" charset="-122"/>
              </a:rPr>
              <a:t>http://www.netgear.com/about/privacy-policy/</a:t>
            </a:r>
            <a:endParaRPr lang="en-US" dirty="0">
              <a:solidFill>
                <a:srgbClr val="FFFFFF"/>
              </a:solidFill>
              <a:latin typeface="Mangal" panose="02040503050203030202" pitchFamily="18" charset="0"/>
              <a:ea typeface="Microsoft YaHei" panose="020B0503020204020204" pitchFamily="34" charset="-122"/>
            </a:endParaRPr>
          </a:p>
        </p:txBody>
      </p:sp>
    </p:spTree>
    <p:extLst>
      <p:ext uri="{BB962C8B-B14F-4D97-AF65-F5344CB8AC3E}">
        <p14:creationId xmlns:p14="http://schemas.microsoft.com/office/powerpoint/2010/main" val="5609595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Video References</a:t>
            </a:r>
            <a:endParaRPr lang="en-GB" dirty="0"/>
          </a:p>
        </p:txBody>
      </p:sp>
      <p:sp>
        <p:nvSpPr>
          <p:cNvPr id="3" name="Inhaltsplatzhalter 2"/>
          <p:cNvSpPr>
            <a:spLocks noGrp="1"/>
          </p:cNvSpPr>
          <p:nvPr>
            <p:ph idx="1"/>
          </p:nvPr>
        </p:nvSpPr>
        <p:spPr/>
        <p:txBody>
          <a:bodyPr/>
          <a:lstStyle/>
          <a:p>
            <a:r>
              <a:rPr lang="en-GB" sz="1600" dirty="0"/>
              <a:t>Commercialized surveillance software for governments</a:t>
            </a:r>
            <a:r>
              <a:rPr lang="en-GB" sz="1600" dirty="0" smtClean="0"/>
              <a:t>:</a:t>
            </a:r>
            <a:br>
              <a:rPr lang="en-GB" sz="1600" dirty="0" smtClean="0"/>
            </a:br>
            <a:r>
              <a:rPr lang="en-GB" sz="1600" dirty="0" smtClean="0">
                <a:hlinkClick r:id="rId2"/>
              </a:rPr>
              <a:t>http</a:t>
            </a:r>
            <a:r>
              <a:rPr lang="en-GB" sz="1600" dirty="0">
                <a:hlinkClick r:id="rId2"/>
              </a:rPr>
              <a:t>://</a:t>
            </a:r>
            <a:r>
              <a:rPr lang="en-GB" sz="1600" dirty="0" smtClean="0">
                <a:hlinkClick r:id="rId2"/>
              </a:rPr>
              <a:t>www.hackingteam.it/index.php/remote-control-system</a:t>
            </a:r>
            <a:r>
              <a:rPr lang="en-GB" sz="1600" dirty="0" smtClean="0"/>
              <a:t> </a:t>
            </a:r>
            <a:endParaRPr lang="en-GB" sz="1600" dirty="0"/>
          </a:p>
        </p:txBody>
      </p:sp>
    </p:spTree>
    <p:extLst>
      <p:ext uri="{BB962C8B-B14F-4D97-AF65-F5344CB8AC3E}">
        <p14:creationId xmlns:p14="http://schemas.microsoft.com/office/powerpoint/2010/main" val="27894795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4572000" y="2470725"/>
            <a:ext cx="4392488" cy="4351338"/>
          </a:xfrm>
        </p:spPr>
        <p:txBody>
          <a:bodyPr>
            <a:normAutofit/>
          </a:bodyPr>
          <a:lstStyle/>
          <a:p>
            <a:pPr marL="0" indent="0">
              <a:buNone/>
            </a:pPr>
            <a:r>
              <a:rPr lang="en-US" sz="1600" b="1" dirty="0"/>
              <a:t>What happens if you change</a:t>
            </a:r>
            <a:r>
              <a:rPr lang="en-US" sz="1600" b="1" dirty="0" smtClean="0"/>
              <a:t>?</a:t>
            </a:r>
          </a:p>
          <a:p>
            <a:pPr marL="0" indent="0">
              <a:buNone/>
            </a:pPr>
            <a:endParaRPr lang="en-US" sz="1600" b="1" dirty="0"/>
          </a:p>
          <a:p>
            <a:r>
              <a:rPr lang="nb-NO" sz="1600" dirty="0" smtClean="0"/>
              <a:t>C pre-processor</a:t>
            </a:r>
            <a:endParaRPr lang="nb-NO" sz="1600" dirty="0"/>
          </a:p>
          <a:p>
            <a:r>
              <a:rPr lang="nb-NO" sz="1600" dirty="0" smtClean="0"/>
              <a:t>C Compiler </a:t>
            </a:r>
            <a:br>
              <a:rPr lang="nb-NO" sz="1600" dirty="0" smtClean="0"/>
            </a:br>
            <a:r>
              <a:rPr lang="nb-NO" sz="1600" dirty="0" smtClean="0"/>
              <a:t>(*Ken Thompson, 1984)</a:t>
            </a:r>
          </a:p>
          <a:p>
            <a:r>
              <a:rPr lang="en-US" sz="1600" dirty="0" smtClean="0"/>
              <a:t>Assembler</a:t>
            </a:r>
          </a:p>
          <a:p>
            <a:r>
              <a:rPr lang="nb-NO" sz="1600" dirty="0" smtClean="0"/>
              <a:t>Linker</a:t>
            </a:r>
          </a:p>
          <a:p>
            <a:r>
              <a:rPr lang="nb-NO" sz="1600" dirty="0" smtClean="0"/>
              <a:t>Loader</a:t>
            </a:r>
            <a:endParaRPr lang="nb-NO" sz="1600" dirty="0"/>
          </a:p>
          <a:p>
            <a:endParaRPr lang="nb-NO" sz="1600" dirty="0"/>
          </a:p>
        </p:txBody>
      </p:sp>
      <p:pic>
        <p:nvPicPr>
          <p:cNvPr id="4" name="Bilde 3"/>
          <p:cNvPicPr>
            <a:picLocks noChangeAspect="1"/>
          </p:cNvPicPr>
          <p:nvPr/>
        </p:nvPicPr>
        <p:blipFill>
          <a:blip r:embed="rId3"/>
          <a:stretch>
            <a:fillRect/>
          </a:stretch>
        </p:blipFill>
        <p:spPr>
          <a:xfrm>
            <a:off x="1091358" y="1522278"/>
            <a:ext cx="3212682" cy="4672573"/>
          </a:xfrm>
          <a:prstGeom prst="rect">
            <a:avLst/>
          </a:prstGeom>
        </p:spPr>
      </p:pic>
      <p:sp>
        <p:nvSpPr>
          <p:cNvPr id="7" name="Rektangel 6"/>
          <p:cNvSpPr/>
          <p:nvPr/>
        </p:nvSpPr>
        <p:spPr>
          <a:xfrm>
            <a:off x="1091358" y="6328564"/>
            <a:ext cx="4416746" cy="261610"/>
          </a:xfrm>
          <a:prstGeom prst="rect">
            <a:avLst/>
          </a:prstGeom>
        </p:spPr>
        <p:txBody>
          <a:bodyPr wrap="square">
            <a:spAutoFit/>
          </a:bodyPr>
          <a:lstStyle/>
          <a:p>
            <a:pPr marR="0"/>
            <a:r>
              <a:rPr lang="nb-NO" sz="1100" b="0" i="0" u="none" strike="noStrike" dirty="0" smtClean="0">
                <a:latin typeface="Arial" panose="020B0604020202020204" pitchFamily="34" charset="0"/>
                <a:ea typeface="Microsoft YaHei" panose="020B0503020204020204" pitchFamily="34" charset="-122"/>
              </a:rPr>
              <a:t>(</a:t>
            </a:r>
            <a:r>
              <a:rPr lang="nb-NO" sz="1100" dirty="0" smtClean="0">
                <a:latin typeface="Arial" panose="020B0604020202020204" pitchFamily="34" charset="0"/>
                <a:ea typeface="Microsoft YaHei" panose="020B0503020204020204" pitchFamily="34" charset="-122"/>
              </a:rPr>
              <a:t>Image</a:t>
            </a:r>
            <a:r>
              <a:rPr lang="nb-NO" sz="1100" b="0" i="0" u="none" strike="noStrike" dirty="0" smtClean="0">
                <a:latin typeface="Arial" panose="020B0604020202020204" pitchFamily="34" charset="0"/>
                <a:ea typeface="Microsoft YaHei" panose="020B0503020204020204" pitchFamily="34" charset="-122"/>
              </a:rPr>
              <a:t>: </a:t>
            </a:r>
            <a:r>
              <a:rPr lang="nb-NO" sz="1100" b="0" i="0" u="none" strike="noStrike" dirty="0" smtClean="0">
                <a:latin typeface="Arial" panose="020B0604020202020204" pitchFamily="34" charset="0"/>
                <a:ea typeface="Microsoft YaHei" panose="020B0503020204020204" pitchFamily="34" charset="-122"/>
                <a:hlinkClick r:id="rId4"/>
              </a:rPr>
              <a:t>Tenouk</a:t>
            </a:r>
            <a:r>
              <a:rPr lang="nb-NO" sz="1100" dirty="0">
                <a:latin typeface="Arial" panose="020B0604020202020204" pitchFamily="34" charset="0"/>
                <a:ea typeface="Microsoft YaHei" panose="020B0503020204020204" pitchFamily="34" charset="-122"/>
              </a:rPr>
              <a:t>), </a:t>
            </a:r>
            <a:r>
              <a:rPr lang="nb-NO" sz="1100" dirty="0" smtClean="0">
                <a:latin typeface="Arial" panose="020B0604020202020204" pitchFamily="34" charset="0"/>
                <a:ea typeface="Microsoft YaHei" panose="020B0503020204020204" pitchFamily="34" charset="-122"/>
              </a:rPr>
              <a:t>*ACM</a:t>
            </a:r>
            <a:r>
              <a:rPr lang="nb-NO" sz="1100" dirty="0">
                <a:latin typeface="Arial" panose="020B0604020202020204" pitchFamily="34" charset="0"/>
                <a:ea typeface="Microsoft YaHei" panose="020B0503020204020204" pitchFamily="34" charset="-122"/>
              </a:rPr>
              <a:t>: </a:t>
            </a:r>
            <a:r>
              <a:rPr lang="nb-NO" sz="1100" dirty="0">
                <a:latin typeface="Arial" panose="020B0604020202020204" pitchFamily="34" charset="0"/>
                <a:ea typeface="Microsoft YaHei" panose="020B0503020204020204" pitchFamily="34" charset="-122"/>
                <a:hlinkClick r:id="rId5"/>
              </a:rPr>
              <a:t>http://</a:t>
            </a:r>
            <a:r>
              <a:rPr lang="nb-NO" sz="1100" dirty="0" smtClean="0">
                <a:latin typeface="Arial" panose="020B0604020202020204" pitchFamily="34" charset="0"/>
                <a:ea typeface="Microsoft YaHei" panose="020B0503020204020204" pitchFamily="34" charset="-122"/>
                <a:hlinkClick r:id="rId5"/>
              </a:rPr>
              <a:t>dl.acm.org/citation.cfm?id=358210</a:t>
            </a:r>
            <a:r>
              <a:rPr lang="nb-NO" sz="1100" dirty="0" smtClean="0">
                <a:latin typeface="Arial" panose="020B0604020202020204" pitchFamily="34" charset="0"/>
                <a:ea typeface="Microsoft YaHei" panose="020B0503020204020204" pitchFamily="34" charset="-122"/>
              </a:rPr>
              <a:t> </a:t>
            </a:r>
            <a:endParaRPr lang="nb-NO" sz="1100" b="0" i="0" u="none" strike="noStrike" dirty="0" smtClean="0">
              <a:latin typeface="Mangal" panose="02040503050203030202" pitchFamily="18" charset="0"/>
              <a:ea typeface="Microsoft YaHei" panose="020B0503020204020204" pitchFamily="34" charset="-122"/>
            </a:endParaRPr>
          </a:p>
        </p:txBody>
      </p:sp>
      <p:sp>
        <p:nvSpPr>
          <p:cNvPr id="2" name="Tittel 1"/>
          <p:cNvSpPr>
            <a:spLocks noGrp="1"/>
          </p:cNvSpPr>
          <p:nvPr>
            <p:ph type="title"/>
          </p:nvPr>
        </p:nvSpPr>
        <p:spPr>
          <a:xfrm>
            <a:off x="323528" y="620688"/>
            <a:ext cx="7848872" cy="720080"/>
          </a:xfrm>
        </p:spPr>
        <p:txBody>
          <a:bodyPr>
            <a:noAutofit/>
          </a:bodyPr>
          <a:lstStyle/>
          <a:p>
            <a:r>
              <a:rPr lang="en-US" sz="2800" dirty="0" smtClean="0"/>
              <a:t>Path</a:t>
            </a:r>
            <a:r>
              <a:rPr lang="nb-NO" sz="2800" dirty="0" smtClean="0"/>
              <a:t> from </a:t>
            </a:r>
            <a:r>
              <a:rPr lang="en-US" sz="2800" dirty="0" smtClean="0"/>
              <a:t>code</a:t>
            </a:r>
            <a:r>
              <a:rPr lang="nb-NO" sz="2800" dirty="0" smtClean="0"/>
              <a:t> to </a:t>
            </a:r>
            <a:r>
              <a:rPr lang="en-US" sz="2800" dirty="0" smtClean="0"/>
              <a:t>Executable:</a:t>
            </a:r>
            <a:br>
              <a:rPr lang="en-US" sz="2800" dirty="0" smtClean="0"/>
            </a:br>
            <a:r>
              <a:rPr lang="en-US" sz="2800" dirty="0" smtClean="0">
                <a:solidFill>
                  <a:srgbClr val="FF0000"/>
                </a:solidFill>
              </a:rPr>
              <a:t>another option to inject malware</a:t>
            </a:r>
            <a:endParaRPr lang="en-US" sz="2800" dirty="0">
              <a:solidFill>
                <a:srgbClr val="FF0000"/>
              </a:solidFill>
            </a:endParaRPr>
          </a:p>
        </p:txBody>
      </p:sp>
    </p:spTree>
    <p:extLst>
      <p:ext uri="{BB962C8B-B14F-4D97-AF65-F5344CB8AC3E}">
        <p14:creationId xmlns:p14="http://schemas.microsoft.com/office/powerpoint/2010/main" val="4103760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5724" y="1196752"/>
            <a:ext cx="8229600" cy="527872"/>
          </a:xfrm>
        </p:spPr>
        <p:txBody>
          <a:bodyPr/>
          <a:lstStyle/>
          <a:p>
            <a:r>
              <a:rPr lang="en-GB" sz="1400" dirty="0" smtClean="0"/>
              <a:t> A1: Hidden </a:t>
            </a:r>
            <a:r>
              <a:rPr lang="en-GB" sz="1400" dirty="0"/>
              <a:t>Collection Infrastructure:</a:t>
            </a:r>
            <a:br>
              <a:rPr lang="en-GB" sz="1400" dirty="0"/>
            </a:br>
            <a:r>
              <a:rPr lang="en-GB" sz="1400" dirty="0"/>
              <a:t>https://citizenlab.org/2014/02/mapping-hacking-teams-untraceable-spyware/</a:t>
            </a:r>
          </a:p>
        </p:txBody>
      </p:sp>
      <p:sp>
        <p:nvSpPr>
          <p:cNvPr id="3" name="Inhaltsplatzhalter 2"/>
          <p:cNvSpPr>
            <a:spLocks noGrp="1"/>
          </p:cNvSpPr>
          <p:nvPr>
            <p:ph idx="1"/>
          </p:nvPr>
        </p:nvSpPr>
        <p:spPr/>
        <p:txBody>
          <a:bodyPr/>
          <a:lstStyle/>
          <a:p>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9" y="1724624"/>
            <a:ext cx="6882525" cy="51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372276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tel 4"/>
          <p:cNvSpPr>
            <a:spLocks noGrp="1"/>
          </p:cNvSpPr>
          <p:nvPr>
            <p:ph type="title"/>
          </p:nvPr>
        </p:nvSpPr>
        <p:spPr/>
        <p:txBody>
          <a:bodyPr>
            <a:normAutofit fontScale="90000"/>
          </a:bodyPr>
          <a:lstStyle/>
          <a:p>
            <a:r>
              <a:rPr lang="en-US" sz="2800" dirty="0" smtClean="0"/>
              <a:t>Any information you send can be collected</a:t>
            </a:r>
            <a:endParaRPr lang="en-US" sz="2800" dirty="0"/>
          </a:p>
        </p:txBody>
      </p:sp>
      <p:sp>
        <p:nvSpPr>
          <p:cNvPr id="6" name="Plassholder for innhold 5"/>
          <p:cNvSpPr>
            <a:spLocks noGrp="1"/>
          </p:cNvSpPr>
          <p:nvPr>
            <p:ph idx="1"/>
          </p:nvPr>
        </p:nvSpPr>
        <p:spPr>
          <a:xfrm>
            <a:off x="611560" y="2060848"/>
            <a:ext cx="7772400" cy="4330711"/>
          </a:xfrm>
        </p:spPr>
        <p:txBody>
          <a:bodyPr>
            <a:normAutofit fontScale="85000" lnSpcReduction="20000"/>
          </a:bodyPr>
          <a:lstStyle/>
          <a:p>
            <a:pPr lvl="1"/>
            <a:r>
              <a:rPr lang="en-US" dirty="0" smtClean="0"/>
              <a:t>Anything in plaintext that passes through central points of a network (e.g. telephone or Internet) can be collected and stored for a very long time.</a:t>
            </a:r>
          </a:p>
          <a:p>
            <a:pPr lvl="2"/>
            <a:r>
              <a:rPr lang="en-US" dirty="0" smtClean="0"/>
              <a:t>Location information</a:t>
            </a:r>
          </a:p>
          <a:p>
            <a:pPr lvl="2"/>
            <a:r>
              <a:rPr lang="en-US" dirty="0" smtClean="0"/>
              <a:t>Messages containing sensitive information</a:t>
            </a:r>
          </a:p>
          <a:p>
            <a:pPr lvl="2"/>
            <a:r>
              <a:rPr lang="en-US" dirty="0"/>
              <a:t>Web-camera images </a:t>
            </a:r>
            <a:endParaRPr lang="en-US" dirty="0" smtClean="0"/>
          </a:p>
          <a:p>
            <a:pPr lvl="3"/>
            <a:r>
              <a:rPr lang="en-US" sz="1400" i="1" dirty="0" smtClean="0"/>
              <a:t>“[..] </a:t>
            </a:r>
            <a:r>
              <a:rPr lang="en-US" sz="1400" i="1" dirty="0"/>
              <a:t>the program saved one image every five minutes from the users' feeds, partly to comply with human rights legislation, and also to avoid overloading GCHQ's servers</a:t>
            </a:r>
            <a:r>
              <a:rPr lang="en-US" sz="1400" i="1" dirty="0" smtClean="0"/>
              <a:t>.”</a:t>
            </a:r>
          </a:p>
          <a:p>
            <a:pPr lvl="3"/>
            <a:r>
              <a:rPr lang="en-US" sz="1400" dirty="0" smtClean="0"/>
              <a:t>Captures also sexually </a:t>
            </a:r>
            <a:r>
              <a:rPr lang="en-US" sz="1400" dirty="0"/>
              <a:t>explicit </a:t>
            </a:r>
            <a:r>
              <a:rPr lang="en-US" sz="1400" dirty="0" smtClean="0"/>
              <a:t>images</a:t>
            </a:r>
          </a:p>
          <a:p>
            <a:pPr marL="822960" lvl="3" indent="0">
              <a:buNone/>
            </a:pPr>
            <a:r>
              <a:rPr lang="en-US" sz="1400" dirty="0"/>
              <a:t>(</a:t>
            </a:r>
            <a:r>
              <a:rPr lang="en-US" sz="1400" dirty="0">
                <a:hlinkClick r:id="rId3"/>
              </a:rPr>
              <a:t>http://</a:t>
            </a:r>
            <a:r>
              <a:rPr lang="en-US" sz="1400" dirty="0" smtClean="0">
                <a:hlinkClick r:id="rId3"/>
              </a:rPr>
              <a:t>www.theguardian.com/world/2014/feb/27/gchq-nsa-webcam-images-internet-yahoo</a:t>
            </a:r>
            <a:r>
              <a:rPr lang="en-US" sz="1400" dirty="0" smtClean="0"/>
              <a:t>)</a:t>
            </a:r>
            <a:endParaRPr lang="en-US" sz="1400" dirty="0"/>
          </a:p>
          <a:p>
            <a:pPr lvl="3"/>
            <a:endParaRPr lang="en-US" sz="1400" dirty="0" smtClean="0"/>
          </a:p>
          <a:p>
            <a:pPr lvl="1"/>
            <a:endParaRPr lang="en-US" dirty="0" smtClean="0"/>
          </a:p>
          <a:p>
            <a:pPr lvl="1"/>
            <a:r>
              <a:rPr lang="en-US" dirty="0" smtClean="0"/>
              <a:t>Encryption can protect the confidentiality</a:t>
            </a:r>
          </a:p>
          <a:p>
            <a:pPr lvl="2"/>
            <a:r>
              <a:rPr lang="en-US" dirty="0" smtClean="0"/>
              <a:t>Some data can still be read</a:t>
            </a:r>
          </a:p>
          <a:p>
            <a:pPr lvl="3"/>
            <a:r>
              <a:rPr lang="en-US" sz="1400" dirty="0" smtClean="0"/>
              <a:t>Who are talking to whom (Connection data)</a:t>
            </a:r>
          </a:p>
          <a:p>
            <a:pPr lvl="3"/>
            <a:r>
              <a:rPr lang="en-US" sz="1400" dirty="0" smtClean="0"/>
              <a:t>Encrypted data can be deciphered if it has been used weak- or intentionally flawed encryption algorithms. </a:t>
            </a:r>
          </a:p>
          <a:p>
            <a:pPr lvl="3"/>
            <a:r>
              <a:rPr lang="en-US" sz="1400" dirty="0" smtClean="0"/>
              <a:t>In most cases it can not be deciphered, but can be stored if it is of high importance.</a:t>
            </a:r>
          </a:p>
          <a:p>
            <a:pPr marL="822960" lvl="3" indent="0">
              <a:buNone/>
            </a:pPr>
            <a:endParaRPr lang="en-US" sz="1400" dirty="0" smtClean="0"/>
          </a:p>
          <a:p>
            <a:pPr lvl="2"/>
            <a:r>
              <a:rPr lang="en-US" dirty="0" smtClean="0"/>
              <a:t>In order to circumvent encryption can the government instead compromise the endpoint (e.g. computer, or mobile device).</a:t>
            </a:r>
          </a:p>
          <a:p>
            <a:pPr lvl="3"/>
            <a:r>
              <a:rPr lang="en-US" i="1" dirty="0" smtClean="0"/>
              <a:t>Video: </a:t>
            </a:r>
            <a:r>
              <a:rPr lang="en-US" i="1" dirty="0" smtClean="0">
                <a:hlinkClick r:id="rId4"/>
              </a:rPr>
              <a:t>http</a:t>
            </a:r>
            <a:r>
              <a:rPr lang="en-US" i="1" dirty="0">
                <a:hlinkClick r:id="rId4"/>
              </a:rPr>
              <a:t>://</a:t>
            </a:r>
            <a:r>
              <a:rPr lang="en-US" i="1" dirty="0" smtClean="0">
                <a:hlinkClick r:id="rId4"/>
              </a:rPr>
              <a:t>www.hackingteam.it/index.php/remote-control-system</a:t>
            </a:r>
            <a:r>
              <a:rPr lang="en-US" i="1" dirty="0" smtClean="0"/>
              <a:t> </a:t>
            </a:r>
          </a:p>
          <a:p>
            <a:pPr lvl="2"/>
            <a:endParaRPr lang="en-US" dirty="0" smtClean="0"/>
          </a:p>
        </p:txBody>
      </p:sp>
    </p:spTree>
    <p:extLst>
      <p:ext uri="{BB962C8B-B14F-4D97-AF65-F5344CB8AC3E}">
        <p14:creationId xmlns:p14="http://schemas.microsoft.com/office/powerpoint/2010/main" val="18525415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683568" y="836712"/>
            <a:ext cx="8169275" cy="865188"/>
          </a:xfrm>
        </p:spPr>
        <p:txBody>
          <a:bodyPr/>
          <a:lstStyle/>
          <a:p>
            <a:r>
              <a:rPr lang="en-US" sz="2800" dirty="0" smtClean="0"/>
              <a:t>Deceptive Software assessments: </a:t>
            </a:r>
            <a:br>
              <a:rPr lang="en-US" sz="2800" dirty="0" smtClean="0"/>
            </a:br>
            <a:r>
              <a:rPr lang="en-US" sz="2800" dirty="0" smtClean="0">
                <a:solidFill>
                  <a:srgbClr val="FF0000"/>
                </a:solidFill>
              </a:rPr>
              <a:t>Are tools clean?</a:t>
            </a:r>
            <a:endParaRPr lang="en-US" sz="2800" dirty="0">
              <a:solidFill>
                <a:srgbClr val="FF0000"/>
              </a:solidFill>
            </a:endParaRPr>
          </a:p>
        </p:txBody>
      </p:sp>
      <p:pic>
        <p:nvPicPr>
          <p:cNvPr id="4" name="Plassholder for innhold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85799" y="2512541"/>
            <a:ext cx="4026855" cy="3060409"/>
          </a:xfrm>
        </p:spPr>
      </p:pic>
      <p:sp>
        <p:nvSpPr>
          <p:cNvPr id="5" name="Plassholder for innhold 4"/>
          <p:cNvSpPr>
            <a:spLocks noGrp="1"/>
          </p:cNvSpPr>
          <p:nvPr>
            <p:ph sz="half" idx="2"/>
          </p:nvPr>
        </p:nvSpPr>
        <p:spPr>
          <a:xfrm>
            <a:off x="4792218" y="2194560"/>
            <a:ext cx="4351782" cy="3977640"/>
          </a:xfrm>
        </p:spPr>
        <p:txBody>
          <a:bodyPr>
            <a:normAutofit/>
          </a:bodyPr>
          <a:lstStyle/>
          <a:p>
            <a:r>
              <a:rPr lang="en-US" sz="2000" dirty="0" smtClean="0"/>
              <a:t>Source code audit: King’s way?</a:t>
            </a:r>
          </a:p>
          <a:p>
            <a:pPr lvl="1"/>
            <a:r>
              <a:rPr lang="en-US" sz="1600" dirty="0" smtClean="0"/>
              <a:t>A lot of work </a:t>
            </a:r>
          </a:p>
          <a:p>
            <a:pPr lvl="1"/>
            <a:r>
              <a:rPr lang="en-US" sz="1600" dirty="0" smtClean="0"/>
              <a:t>Unclear: Did we find everything?</a:t>
            </a:r>
          </a:p>
          <a:p>
            <a:pPr lvl="1"/>
            <a:endParaRPr lang="en-US" sz="1600" dirty="0" smtClean="0"/>
          </a:p>
          <a:p>
            <a:r>
              <a:rPr lang="en-US" sz="2000" dirty="0" smtClean="0"/>
              <a:t>A lot of tools are used for the assessment:</a:t>
            </a:r>
          </a:p>
          <a:p>
            <a:pPr lvl="1"/>
            <a:r>
              <a:rPr lang="en-US" sz="1600" dirty="0" smtClean="0"/>
              <a:t>Task manager</a:t>
            </a:r>
          </a:p>
          <a:p>
            <a:pPr lvl="1"/>
            <a:r>
              <a:rPr lang="en-US" sz="1600" dirty="0" smtClean="0"/>
              <a:t>Debugger</a:t>
            </a:r>
          </a:p>
          <a:p>
            <a:pPr lvl="1"/>
            <a:r>
              <a:rPr lang="en-US" sz="1600" dirty="0" smtClean="0"/>
              <a:t>Source code analysis tools</a:t>
            </a:r>
          </a:p>
          <a:p>
            <a:pPr lvl="1"/>
            <a:r>
              <a:rPr lang="en-US" sz="1600" dirty="0" smtClean="0"/>
              <a:t>Source code navigators</a:t>
            </a:r>
          </a:p>
          <a:p>
            <a:pPr lvl="1"/>
            <a:r>
              <a:rPr lang="en-US" sz="1600" dirty="0" smtClean="0"/>
              <a:t>Binary navigation tools</a:t>
            </a:r>
          </a:p>
          <a:p>
            <a:pPr lvl="1"/>
            <a:r>
              <a:rPr lang="en-US" sz="1600" dirty="0" smtClean="0"/>
              <a:t>Fuzz testers</a:t>
            </a:r>
          </a:p>
          <a:p>
            <a:pPr lvl="1"/>
            <a:r>
              <a:rPr lang="en-US" sz="1600" dirty="0" smtClean="0"/>
              <a:t>Sandboxing</a:t>
            </a:r>
          </a:p>
          <a:p>
            <a:endParaRPr lang="en-US" dirty="0" smtClean="0"/>
          </a:p>
        </p:txBody>
      </p:sp>
    </p:spTree>
    <p:extLst>
      <p:ext uri="{BB962C8B-B14F-4D97-AF65-F5344CB8AC3E}">
        <p14:creationId xmlns:p14="http://schemas.microsoft.com/office/powerpoint/2010/main" val="10194334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683568" y="1700808"/>
            <a:ext cx="7772400" cy="4032448"/>
          </a:xfrm>
        </p:spPr>
        <p:txBody>
          <a:bodyPr/>
          <a:lstStyle/>
          <a:p>
            <a:pPr algn="ctr"/>
            <a:r>
              <a:rPr lang="en-US" dirty="0" smtClean="0"/>
              <a:t>The Syria attack</a:t>
            </a:r>
            <a:br>
              <a:rPr lang="en-US" dirty="0" smtClean="0"/>
            </a:br>
            <a:r>
              <a:rPr lang="en-US" dirty="0"/>
              <a:t/>
            </a:r>
            <a:br>
              <a:rPr lang="en-US" dirty="0"/>
            </a:br>
            <a:r>
              <a:rPr lang="en-US" sz="1600" dirty="0" smtClean="0"/>
              <a:t>As </a:t>
            </a:r>
            <a:r>
              <a:rPr lang="en-US" sz="1600" dirty="0" smtClean="0">
                <a:solidFill>
                  <a:srgbClr val="FF0000"/>
                </a:solidFill>
              </a:rPr>
              <a:t>an example of monitoring tool manipulation</a:t>
            </a:r>
            <a:r>
              <a:rPr lang="en-US" sz="1600" dirty="0" smtClean="0"/>
              <a:t/>
            </a:r>
            <a:br>
              <a:rPr lang="en-US" sz="1600" dirty="0" smtClean="0"/>
            </a:br>
            <a:r>
              <a:rPr lang="en-US" sz="1600" dirty="0" smtClean="0"/>
              <a:t/>
            </a:r>
            <a:br>
              <a:rPr lang="en-US" sz="1600" dirty="0" smtClean="0"/>
            </a:br>
            <a:r>
              <a:rPr lang="en-US" sz="1600" dirty="0" smtClean="0"/>
              <a:t>Syria nuclear plant (bomb production) should be bombed</a:t>
            </a:r>
            <a:br>
              <a:rPr lang="en-US" sz="1600" dirty="0" smtClean="0"/>
            </a:br>
            <a:r>
              <a:rPr lang="en-US" sz="1600" dirty="0" smtClean="0"/>
              <a:t>not loosing too many airplanes …</a:t>
            </a:r>
            <a:br>
              <a:rPr lang="en-US" sz="1600" dirty="0" smtClean="0"/>
            </a:br>
            <a:r>
              <a:rPr lang="en-US" sz="1600" dirty="0" smtClean="0"/>
              <a:t>how to protected against strong air defense weapons?</a:t>
            </a:r>
            <a:br>
              <a:rPr lang="en-US" sz="1600" dirty="0" smtClean="0"/>
            </a:br>
            <a:endParaRPr lang="en-US" dirty="0"/>
          </a:p>
        </p:txBody>
      </p:sp>
    </p:spTree>
    <p:extLst>
      <p:ext uri="{BB962C8B-B14F-4D97-AF65-F5344CB8AC3E}">
        <p14:creationId xmlns:p14="http://schemas.microsoft.com/office/powerpoint/2010/main" val="13034414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39552" y="201176"/>
            <a:ext cx="8169275" cy="361132"/>
          </a:xfrm>
        </p:spPr>
        <p:txBody>
          <a:bodyPr/>
          <a:lstStyle/>
          <a:p>
            <a:r>
              <a:rPr lang="en-GB" dirty="0" smtClean="0"/>
              <a:t>Manipulated Tools</a:t>
            </a:r>
            <a:endParaRPr lang="en-GB" dirty="0"/>
          </a:p>
        </p:txBody>
      </p:sp>
      <p:pic>
        <p:nvPicPr>
          <p:cNvPr id="5" name="1.12 Shutting Down Air Defenc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764703"/>
            <a:ext cx="9144000" cy="5143749"/>
          </a:xfrm>
        </p:spPr>
      </p:pic>
      <p:sp>
        <p:nvSpPr>
          <p:cNvPr id="4" name="Foliennummernplatzhalter 3"/>
          <p:cNvSpPr>
            <a:spLocks noGrp="1"/>
          </p:cNvSpPr>
          <p:nvPr>
            <p:ph type="sldNum" sz="quarter" idx="10"/>
          </p:nvPr>
        </p:nvSpPr>
        <p:spPr/>
        <p:txBody>
          <a:bodyPr/>
          <a:lstStyle/>
          <a:p>
            <a:pPr>
              <a:defRPr/>
            </a:pPr>
            <a:fld id="{AB43F446-01A6-40D5-A745-FEDBB5ED9DA8}" type="slidenum">
              <a:rPr lang="de-CH" smtClean="0"/>
              <a:pPr>
                <a:defRPr/>
              </a:pPr>
              <a:t>8</a:t>
            </a:fld>
            <a:r>
              <a:rPr lang="de-CH" smtClean="0"/>
              <a:t>, </a:t>
            </a:r>
            <a:fld id="{0483D060-B025-4ACE-962A-23BAB8DEC0FD}" type="datetime1">
              <a:rPr lang="de-CH" smtClean="0"/>
              <a:pPr>
                <a:defRPr/>
              </a:pPr>
              <a:t>07.06.2014</a:t>
            </a:fld>
            <a:endParaRPr lang="de-CH" dirty="0"/>
          </a:p>
        </p:txBody>
      </p:sp>
    </p:spTree>
    <p:extLst>
      <p:ext uri="{BB962C8B-B14F-4D97-AF65-F5344CB8AC3E}">
        <p14:creationId xmlns:p14="http://schemas.microsoft.com/office/powerpoint/2010/main" val="29455622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z="2800" dirty="0" smtClean="0"/>
              <a:t>Add-on Hardware für Zusatzfunktionalität</a:t>
            </a:r>
            <a:endParaRPr lang="de-CH" sz="2800" dirty="0"/>
          </a:p>
        </p:txBody>
      </p:sp>
      <p:sp>
        <p:nvSpPr>
          <p:cNvPr id="3" name="Inhaltsplatzhalter 2"/>
          <p:cNvSpPr>
            <a:spLocks noGrp="1"/>
          </p:cNvSpPr>
          <p:nvPr>
            <p:ph idx="1"/>
          </p:nvPr>
        </p:nvSpPr>
        <p:spPr>
          <a:xfrm>
            <a:off x="323528" y="5920200"/>
            <a:ext cx="8424935" cy="403299"/>
          </a:xfrm>
        </p:spPr>
        <p:txBody>
          <a:bodyPr/>
          <a:lstStyle/>
          <a:p>
            <a:pPr marL="0" indent="0">
              <a:buNone/>
            </a:pPr>
            <a:r>
              <a:rPr lang="de-CH" sz="1600" dirty="0" err="1" smtClean="0"/>
              <a:t>Figure</a:t>
            </a:r>
            <a:r>
              <a:rPr lang="de-CH" sz="1600" dirty="0" smtClean="0"/>
              <a:t>: </a:t>
            </a:r>
            <a:r>
              <a:rPr lang="de-CH" sz="1600" dirty="0" smtClean="0"/>
              <a:t>Euroforum 2006: Wilfried Karden, NRW Abwehr von Wirtschaftsspionage</a:t>
            </a:r>
            <a:endParaRPr lang="de-CH" sz="1600" dirty="0"/>
          </a:p>
        </p:txBody>
      </p:sp>
      <p:grpSp>
        <p:nvGrpSpPr>
          <p:cNvPr id="4" name="Group 4"/>
          <p:cNvGrpSpPr>
            <a:grpSpLocks/>
          </p:cNvGrpSpPr>
          <p:nvPr/>
        </p:nvGrpSpPr>
        <p:grpSpPr bwMode="auto">
          <a:xfrm>
            <a:off x="827584" y="2492896"/>
            <a:ext cx="7162800" cy="3413125"/>
            <a:chOff x="1776" y="2160"/>
            <a:chExt cx="4512" cy="2150"/>
          </a:xfrm>
        </p:grpSpPr>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6" y="2160"/>
              <a:ext cx="4512" cy="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6"/>
            <p:cNvSpPr>
              <a:spLocks noChangeArrowheads="1"/>
            </p:cNvSpPr>
            <p:nvPr/>
          </p:nvSpPr>
          <p:spPr bwMode="auto">
            <a:xfrm>
              <a:off x="4962" y="3952"/>
              <a:ext cx="1104" cy="222"/>
            </a:xfrm>
            <a:prstGeom prst="ellipse">
              <a:avLst/>
            </a:pr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CH" dirty="0"/>
            </a:p>
          </p:txBody>
        </p:sp>
      </p:grpSp>
    </p:spTree>
    <p:extLst>
      <p:ext uri="{BB962C8B-B14F-4D97-AF65-F5344CB8AC3E}">
        <p14:creationId xmlns:p14="http://schemas.microsoft.com/office/powerpoint/2010/main" val="250062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OFFICEATWORKPOWERPOINTMASTERTEMPLATECONFIGURATION" val="&lt;!--Created with officeatwork--&gt;&#10;&lt;MasterTemplateConfiguration&gt;&#10;  &lt;TableOfContentsCollection /&gt;&#10;  &lt;ThemeDefinition&gt;&#10;    &lt;DefaultThemeDefinition&gt;&lt;/DefaultThemeDefinition&gt;&#10;    &lt;PresentationThemeDefinition&gt;&lt;/PresentationThemeDefinition&gt;&#10;    &lt;SlideThemeDefinition&gt;&lt;/SlideThemeDefinition&gt;&#10;    &lt;ObjectThemeDefinition&gt;&lt;/ObjectThemeDefinition&gt;&#10;  &lt;/ThemeDefinition&gt;&#10;  &lt;MasterProperties&gt;&#10;    &lt;MasterProperty Id=&quot;2004112217333376588294&quot;&gt;&#10;      &lt;Fields&gt;&#10;        &lt;Field Id=&quot;2005042611175985034679&quot; ShowField=&quot;false&quot; /&gt;&#10;        &lt;Field Id=&quot;2010011411175985034680&quot; ShowField=&quot;false&quot; /&gt;&#10;        &lt;Field Id=&quot;2010011411175985034681&quot; ShowField=&quot;false&quot; /&gt;&#10;      &lt;/Fields&gt;&#10;    &lt;/MasterProperty&gt;&#10;  &lt;/MasterProperties&gt;&#10;  &lt;ContentItems&gt;&#10;    &lt;ContentItem Language=&quot;2057&quot; IsDefault=&quot;false&quot;&gt;&#10;      &lt;File HasContent=&quot;false&quot; LinkToLanguage=&quot;&quot; /&gt;&#10;    &lt;/ContentItem&gt;&#10;    &lt;ContentItem Language=&quot;4108&quot; IsDefault=&quot;false&quot;&gt;&#10;      &lt;File HasContent=&quot;false&quot; LinkToLanguage=&quot;&quot; /&gt;&#10;    &lt;/ContentItem&gt;&#10;    &lt;ContentItem Language=&quot;2055&quot; IsDefault=&quot;true&quot;&gt;&#10;      &lt;File HasContent=&quot;true&quot; LinkToLanguage=&quot;&quot; /&gt;&#10;    &lt;/ContentItem&gt;&#10;    &lt;ContentItem Language=&quot;2064&quot; IsDefault=&quot;false&quot;&gt;&#10;      &lt;File HasContent=&quot;false&quot; LinkToLanguage=&quot;&quot; /&gt;&#10;    &lt;/ContentItem&gt;&#10;  &lt;/ContentItems&gt;&#10;&lt;/MasterTemplateConfiguration&gt;"/>
  <p:tag name="OFFICEATWORKPOWERPOINTMASTERTEMPLATEID" val="Präsentation"/>
  <p:tag name="OAWWIZARDSTEPS" val="0|1"/>
  <p:tag name="ZOAWLANGID" val="2055"/>
  <p:tag name="OAWDOCPROPSOURCE" val="&lt;DocProps&gt;&lt;DocProp UID=&quot;2002122011014149059130932&quot; EntryUID=&quot;2008020717085723236263&quot;&gt;&lt;Field Name=&quot;IDName&quot; Value=&quot;2.0. Hochschule Luzern - Technik &amp;amp; Architektur, Technikumstrasse 21, Horw&quot;/&gt;&lt;Field Name=&quot;Address1&quot; Value=&quot;&quot;/&gt;&lt;Field Name=&quot;Address2&quot; Value=&quot;Technikumstrasse 21, CH-6048 Horw&quot;/&gt;&lt;Field Name=&quot;Address3&quot; Value=&quot;T +41 41 349 33 11, F +41 41 349 39 60&quot;/&gt;&lt;Field Name=&quot;Address4&quot; Value=&quot;www.hslu.ch&quot;/&gt;&lt;Field Name=&quot;LogoLarge&quot; Value=&quot;%Logos%\hslu_d.ta.g.2100.500.wmf&quot;/&gt;&lt;Field Name=&quot;LogoSmall&quot; Value=&quot;%Logos%\hslu_d.ta.k.2100.250.wmf&quot;/&gt;&lt;Field Name=&quot;City&quot; Value=&quot;Horw&quot;/&gt;&lt;Field Name=&quot;LogoFooter&quot; Value=&quot;%Logos%\hslu_allgemeinefqm.f.2100.200.wmf&quot;/&gt;&lt;Field Name=&quot;LogoPpt1&quot; Value=&quot;%Logos%\Powerpoint\titelmaster\hslu_d.ta.tm.2540.1905.wmf&quot;/&gt;&lt;Field Name=&quot;LogoPpt2&quot; Value=&quot;%Logos%\Powerpoint\folienmaster\hslu_d.ta.fm.2540.1905.wmf&quot;/&gt;&lt;Field Name=&quot;LogoOhneEFQM&quot; Value=&quot;%Logos%\hslu_allgemeinefqm.f.2100.200.wmf&quot;/&gt;&lt;Field Name=&quot;LogoPpt3&quot; Value=&quot;%Logos%\Powerpoint\folienmaster\hslu_d.ta.f.fm.2540.1905.wmf&quot;/&gt;&lt;Field Name=&quot;Data_UID&quot; Value=&quot;2008020717085723236263&quot;/&gt;&lt;Field Name=&quot;Field_Name&quot; Value=&quot;LogoPpt3&quot;/&gt;&lt;Field Name=&quot;Field_UID&quot; Value=&quot;2007100410135817481350&quot;/&gt;&lt;Field Name=&quot;ML_LCID&quot; Value=&quot;2055&quot;/&gt;&lt;Field Name=&quot;ML_Value&quot; Value=&quot;%Logos%\Powerpoint\folienmaster\hslu_d.ta.f.fm.2540.1905.wmf&quot;/&gt;&lt;/DocProp&gt;&lt;DocProp UID=&quot;2006040509495284662868&quot; EntryUID=&quot;148643001&quot;&gt;&lt;Field Name=&quot;IDName&quot; Value=&quot;Hämmerli Bernhard, Dozent Informatik, TA.I&quot;/&gt;&lt;Field Name=&quot;Name&quot; Value=&quot;Prof. Dr. Bernhard Hämmerli&quot;/&gt;&lt;Field Name=&quot;DirectPhone&quot; Value=&quot;+41 41 310 59 18&quot;/&gt;&lt;Field Name=&quot;Additive&quot; Value=&quot;Informatik&quot;/&gt;&lt;Field Name=&quot;OrganisationUnit&quot; Value=&quot;Hochschule Luzern&quot;/&gt;&lt;Field Name=&quot;EMail&quot; Value=&quot;bernhard.haemmerli@hslu.ch&quot;/&gt;&lt;Field Name=&quot;Function&quot; Value=&quot;Dozent Informatik&quot;/&gt;&lt;Field Name=&quot;SignatureHighResBW&quot; Value=&quot;&quot;/&gt;&lt;Field Name=&quot;SchoolPart&quot; Value=&quot;Technik &amp;amp; Architektur&quot;/&gt;&lt;Field Name=&quot;Data_UID&quot; Value=&quot;148643001&quot;/&gt;&lt;Field Name=&quot;Field_Name&quot; Value=&quot;&quot;/&gt;&lt;Field Name=&quot;Field_UID&quot; Value=&quot;&quot;/&gt;&lt;Field Name=&quot;ML_LCID&quot; Value=&quot;&quot;/&gt;&lt;Field Name=&quot;ML_Value&quot; Value=&quot;&quot;/&gt;&lt;/DocProp&gt;&lt;DocProp UID=&quot;200212191811121321310321301031x&quot; EntryUID=&quot;148643001&quot;&gt;&lt;Field Name=&quot;IDName&quot; Value=&quot;Hämmerli Bernhard, Dozent Informatik, TA.I&quot;/&gt;&lt;Field Name=&quot;Name&quot; Value=&quot;Prof. Dr. Bernhard Hämmerli&quot;/&gt;&lt;Field Name=&quot;DirectPhone&quot; Value=&quot;+41 41 310 59 18&quot;/&gt;&lt;Field Name=&quot;Additive&quot; Value=&quot;Informatik&quot;/&gt;&lt;Field Name=&quot;OrganisationUnit&quot; Value=&quot;Hochschule Luzern&quot;/&gt;&lt;Field Name=&quot;EMail&quot; Value=&quot;bernhard.haemmerli@hslu.ch&quot;/&gt;&lt;Field Name=&quot;Function&quot; Value=&quot;Dozent Informatik&quot;/&gt;&lt;Field Name=&quot;SignatureHighResBW&quot; Value=&quot;&quot;/&gt;&lt;Field Name=&quot;SchoolPart&quot; Value=&quot;Technik &amp;amp; Architektur&quot;/&gt;&lt;Field Name=&quot;Data_UID&quot; Value=&quot;148643001&quot;/&gt;&lt;Field Name=&quot;Field_Name&quot; Value=&quot;&quot;/&gt;&lt;Field Name=&quot;Field_UID&quot; Value=&quot;&quot;/&gt;&lt;Field Name=&quot;ML_LCID&quot; Value=&quot;&quot;/&gt;&lt;Field Name=&quot;ML_Value&quot; Value=&quot;&quot;/&gt;&lt;/DocProp&gt;&lt;DocProp UID=&quot;2002122010583847234010578&quot; EntryUID=&quot;148643001&quot;&gt;&lt;Field Name=&quot;IDName&quot; Value=&quot;Hämmerli Bernhard, Dozent Informatik, TA.I&quot;/&gt;&lt;Field Name=&quot;Name&quot; Value=&quot;Prof. Dr. Bernhard Hämmerli&quot;/&gt;&lt;Field Name=&quot;DirectPhone&quot; Value=&quot;+41 41 310 59 18&quot;/&gt;&lt;Field Name=&quot;Additive&quot; Value=&quot;Informatik&quot;/&gt;&lt;Field Name=&quot;OrganisationUnit&quot; Value=&quot;Hochschule Luzern&quot;/&gt;&lt;Field Name=&quot;EMail&quot; Value=&quot;bernhard.haemmerli@hslu.ch&quot;/&gt;&lt;Field Name=&quot;Function&quot; Value=&quot;Dozent Informatik&quot;/&gt;&lt;Field Name=&quot;SignatureHighResBW&quot; Value=&quot;&quot;/&gt;&lt;Field Name=&quot;SchoolPart&quot; Value=&quot;Technik &amp;amp; Architektur&quot;/&gt;&lt;Field Name=&quot;Data_UID&quot; Value=&quot;148643001&quot;/&gt;&lt;Field Name=&quot;Field_Name&quot; Value=&quot;&quot;/&gt;&lt;Field Name=&quot;Field_UID&quot; Value=&quot;&quot;/&gt;&lt;Field Name=&quot;ML_LCID&quot; Value=&quot;&quot;/&gt;&lt;Field Name=&quot;ML_Value&quot; Value=&quot;&quot;/&gt;&lt;/DocProp&gt;&lt;DocProp UID=&quot;2003061115381095709037&quot; EntryUID=&quot;2003121817293296325874&quot;&gt;&lt;Field Name=&quot;IDName&quot; Value=&quot;(Leer)&quot;/&gt;&lt;/DocProp&gt;&lt;/DocProps&gt;&#10;"/>
  <p:tag name="OFFICEATWORKPRESENTATIONPROJECTID" val="HSLUCH"/>
</p:tagLst>
</file>

<file path=ppt/tags/tag10.xml><?xml version="1.0" encoding="utf-8"?>
<p:tagLst xmlns:a="http://schemas.openxmlformats.org/drawingml/2006/main" xmlns:r="http://schemas.openxmlformats.org/officeDocument/2006/relationships" xmlns:p="http://schemas.openxmlformats.org/presentationml/2006/main">
  <p:tag name="ZOAWCODE" val="200212191811121321310321301031x.Name"/>
  <p:tag name="ZOAWTYPE" val="Text"/>
  <p:tag name="OFFICATWORKEXPRESSIONTAG" val="Prof. Dr. Bernhard Hämmerli"/>
</p:tagLst>
</file>

<file path=ppt/tags/tag11.xml><?xml version="1.0" encoding="utf-8"?>
<p:tagLst xmlns:a="http://schemas.openxmlformats.org/drawingml/2006/main" xmlns:r="http://schemas.openxmlformats.org/officeDocument/2006/relationships" xmlns:p="http://schemas.openxmlformats.org/presentationml/2006/main">
  <p:tag name="ZOAWCODE" val="200212191811121321310321301031x.Function"/>
  <p:tag name="ZOAWTYPE" val="Text"/>
  <p:tag name="OFFICATWORKEXPRESSIONTAG" val="Dozent Informatik"/>
</p:tagLst>
</file>

<file path=ppt/tags/tag12.xml><?xml version="1.0" encoding="utf-8"?>
<p:tagLst xmlns:a="http://schemas.openxmlformats.org/drawingml/2006/main" xmlns:r="http://schemas.openxmlformats.org/officeDocument/2006/relationships" xmlns:p="http://schemas.openxmlformats.org/presentationml/2006/main">
  <p:tag name="ZOAWCODE" val="Language.Doc.Telephone"/>
  <p:tag name="ZOAWTYPE" val="Text"/>
  <p:tag name="OFFICATWORKEXPRESSIONTAG" val="T direkt"/>
</p:tagLst>
</file>

<file path=ppt/tags/tag13.xml><?xml version="1.0" encoding="utf-8"?>
<p:tagLst xmlns:a="http://schemas.openxmlformats.org/drawingml/2006/main" xmlns:r="http://schemas.openxmlformats.org/officeDocument/2006/relationships" xmlns:p="http://schemas.openxmlformats.org/presentationml/2006/main">
  <p:tag name="ZOAWCODE" val="200212191811121321310321301031x.DirectPhone"/>
  <p:tag name="ZOAWTYPE" val="Text"/>
  <p:tag name="OFFICATWORKEXPRESSIONTAG" val="+41 41 310 59 18"/>
</p:tagLst>
</file>

<file path=ppt/tags/tag14.xml><?xml version="1.0" encoding="utf-8"?>
<p:tagLst xmlns:a="http://schemas.openxmlformats.org/drawingml/2006/main" xmlns:r="http://schemas.openxmlformats.org/officeDocument/2006/relationships" xmlns:p="http://schemas.openxmlformats.org/presentationml/2006/main">
  <p:tag name="ZOAWCODE" val="200212191811121321310321301031x.EMail"/>
  <p:tag name="ZOAWTYPE" val="Text"/>
  <p:tag name="OFFICATWORKEXPRESSIONTAG" val="bernhard.haemmerli@hslu.ch"/>
</p:tagLst>
</file>

<file path=ppt/tags/tag15.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16.xml><?xml version="1.0" encoding="utf-8"?>
<p:tagLst xmlns:a="http://schemas.openxmlformats.org/drawingml/2006/main" xmlns:r="http://schemas.openxmlformats.org/officeDocument/2006/relationships" xmlns:p="http://schemas.openxmlformats.org/presentationml/2006/main">
  <p:tag name="OFFICATWORKEXPRESSIONTAG" val="Click to edit Master subtitle style"/>
</p:tagLst>
</file>

<file path=ppt/tags/tag17.xml><?xml version="1.0" encoding="utf-8"?>
<p:tagLst xmlns:a="http://schemas.openxmlformats.org/drawingml/2006/main" xmlns:r="http://schemas.openxmlformats.org/officeDocument/2006/relationships" xmlns:p="http://schemas.openxmlformats.org/presentationml/2006/main">
  <p:tag name="OFFICATWORKEXPRESSIONTAG" val="06.06.2014"/>
</p:tagLst>
</file>

<file path=ppt/tags/tag18.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19.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2.xml><?xml version="1.0" encoding="utf-8"?>
<p:tagLst xmlns:a="http://schemas.openxmlformats.org/drawingml/2006/main" xmlns:r="http://schemas.openxmlformats.org/officeDocument/2006/relationships" xmlns:p="http://schemas.openxmlformats.org/presentationml/2006/main">
  <p:tag name="ZOAWCODE" val="2002122011014149059130932.LogoPpt2"/>
  <p:tag name="ZOAWTYPE" val="Image"/>
  <p:tag name="ZOAWSESSIONUID" val="2014060611544224622918"/>
</p:tagLst>
</file>

<file path=ppt/tags/tag20.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21.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22.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
</p:tagLst>
</file>

<file path=ppt/tags/tag23.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24.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25.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26.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27.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28.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29.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
</p:tagLst>
</file>

<file path=ppt/tags/tag3.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30.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31.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
</p:tagLst>
</file>

<file path=ppt/tags/tag32.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33.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34.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35.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36.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37.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38.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39.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
</p:tagLst>
</file>

<file path=ppt/tags/tag4.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40.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41.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42.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
</p:tagLst>
</file>

<file path=ppt/tags/tag43.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44.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45.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46.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47.xml><?xml version="1.0" encoding="utf-8"?>
<p:tagLst xmlns:a="http://schemas.openxmlformats.org/drawingml/2006/main" xmlns:r="http://schemas.openxmlformats.org/officeDocument/2006/relationships" xmlns:p="http://schemas.openxmlformats.org/presentationml/2006/main">
  <p:tag name="OFFICATWORKEXPRESSIONTAG" val="Click to edit Master title style"/>
</p:tagLst>
</file>

<file path=ppt/tags/tag48.xml><?xml version="1.0" encoding="utf-8"?>
<p:tagLst xmlns:a="http://schemas.openxmlformats.org/drawingml/2006/main" xmlns:r="http://schemas.openxmlformats.org/officeDocument/2006/relationships" xmlns:p="http://schemas.openxmlformats.org/presentationml/2006/main">
  <p:tag name="OFFICATWORKEXPRESSIONTAG" val="Click to edit Master text styles&#10;Second level&#10;Third level&#10;Fourth level&#10;Fifth level"/>
</p:tagLst>
</file>

<file path=ppt/tags/tag49.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5.xml><?xml version="1.0" encoding="utf-8"?>
<p:tagLst xmlns:a="http://schemas.openxmlformats.org/drawingml/2006/main" xmlns:r="http://schemas.openxmlformats.org/officeDocument/2006/relationships" xmlns:p="http://schemas.openxmlformats.org/presentationml/2006/main">
  <p:tag name="ZOAWCODE" val="Language.Doc.Page.Powerpoint"/>
  <p:tag name="ZOAWTYPE" val="Text"/>
  <p:tag name="OFFICATWORKEXPRESSIONTAG" val="Folie"/>
</p:tagLst>
</file>

<file path=ppt/tags/tag50.xml><?xml version="1.0" encoding="utf-8"?>
<p:tagLst xmlns:a="http://schemas.openxmlformats.org/drawingml/2006/main" xmlns:r="http://schemas.openxmlformats.org/officeDocument/2006/relationships" xmlns:p="http://schemas.openxmlformats.org/presentationml/2006/main">
  <p:tag name="OFFICATWORKEXPRESSIONTAG" val="06.06.2014"/>
</p:tagLst>
</file>

<file path=ppt/tags/tag6.xml><?xml version="1.0" encoding="utf-8"?>
<p:tagLst xmlns:a="http://schemas.openxmlformats.org/drawingml/2006/main" xmlns:r="http://schemas.openxmlformats.org/officeDocument/2006/relationships" xmlns:p="http://schemas.openxmlformats.org/presentationml/2006/main">
  <p:tag name="OFFICATWORKEXPRESSIONTAG" val="‹Nr.›, 06.06.2014"/>
</p:tagLst>
</file>

<file path=ppt/tags/tag7.xml><?xml version="1.0" encoding="utf-8"?>
<p:tagLst xmlns:a="http://schemas.openxmlformats.org/drawingml/2006/main" xmlns:r="http://schemas.openxmlformats.org/officeDocument/2006/relationships" xmlns:p="http://schemas.openxmlformats.org/presentationml/2006/main">
  <p:tag name="ZOAWCODE" val="2002122011014149059130932.LogoPpt1"/>
  <p:tag name="ZOAWTYPE" val="Image"/>
  <p:tag name="ZOAWSESSIONUID" val="2014060611544227603173"/>
</p:tagLst>
</file>

<file path=ppt/tags/tag8.xml><?xml version="1.0" encoding="utf-8"?>
<p:tagLst xmlns:a="http://schemas.openxmlformats.org/drawingml/2006/main" xmlns:r="http://schemas.openxmlformats.org/officeDocument/2006/relationships" xmlns:p="http://schemas.openxmlformats.org/presentationml/2006/main">
  <p:tag name="ZOAWCODE" val="2002122011014149059130932.City"/>
  <p:tag name="ZOAWTYPE" val="Text"/>
  <p:tag name="OFFICATWORKEXPRESSIONTAG" val="Horw"/>
</p:tagLst>
</file>

<file path=ppt/tags/tag9.xml><?xml version="1.0" encoding="utf-8"?>
<p:tagLst xmlns:a="http://schemas.openxmlformats.org/drawingml/2006/main" xmlns:r="http://schemas.openxmlformats.org/officeDocument/2006/relationships" xmlns:p="http://schemas.openxmlformats.org/presentationml/2006/main">
  <p:tag name="ZOAWCODE" val="200212191811121321310321301031x.Additive"/>
  <p:tag name="ZOAWTYPE" val="Text"/>
  <p:tag name="OFFICATWORKEXPRESSIONTAG" val="Informatik"/>
</p:tagLst>
</file>

<file path=ppt/theme/theme1.xml><?xml version="1.0" encoding="utf-8"?>
<a:theme xmlns:a="http://schemas.openxmlformats.org/drawingml/2006/main" name="Default Design">
  <a:themeElements>
    <a:clrScheme name="hslu">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7F7F7F"/>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1998</Words>
  <Application>Microsoft Office PowerPoint</Application>
  <PresentationFormat>Bildschirmpräsentation (4:3)</PresentationFormat>
  <Paragraphs>554</Paragraphs>
  <Slides>51</Slides>
  <Notes>15</Notes>
  <HiddenSlides>0</HiddenSlides>
  <MMClips>1</MMClips>
  <ScaleCrop>false</ScaleCrop>
  <HeadingPairs>
    <vt:vector size="6" baseType="variant">
      <vt:variant>
        <vt:lpstr>Design</vt:lpstr>
      </vt:variant>
      <vt:variant>
        <vt:i4>1</vt:i4>
      </vt:variant>
      <vt:variant>
        <vt:lpstr>Eingebettete OLE-Server</vt:lpstr>
      </vt:variant>
      <vt:variant>
        <vt:i4>1</vt:i4>
      </vt:variant>
      <vt:variant>
        <vt:lpstr>Folientitel</vt:lpstr>
      </vt:variant>
      <vt:variant>
        <vt:i4>51</vt:i4>
      </vt:variant>
    </vt:vector>
  </HeadingPairs>
  <TitlesOfParts>
    <vt:vector size="53" baseType="lpstr">
      <vt:lpstr>Default Design</vt:lpstr>
      <vt:lpstr>Photo Editor Photo</vt:lpstr>
      <vt:lpstr>Is the end of   Security and Privacy     approaching?</vt:lpstr>
      <vt:lpstr>Content</vt:lpstr>
      <vt:lpstr>  </vt:lpstr>
      <vt:lpstr>Software Attack</vt:lpstr>
      <vt:lpstr>Path from code to Executable: another option to inject malware</vt:lpstr>
      <vt:lpstr>Deceptive Software assessments:  Are tools clean?</vt:lpstr>
      <vt:lpstr>The Syria attack  As an example of monitoring tool manipulation  Syria nuclear plant (bomb production) should be bombed not loosing too many airplanes … how to protected against strong air defense weapons? </vt:lpstr>
      <vt:lpstr>Manipulated Tools</vt:lpstr>
      <vt:lpstr>Add-on Hardware für Zusatzfunktionalität</vt:lpstr>
      <vt:lpstr>Air Gap (In)Security I</vt:lpstr>
      <vt:lpstr>Air Gap (In)Security II</vt:lpstr>
      <vt:lpstr>Inside hardware chip</vt:lpstr>
      <vt:lpstr>Updates</vt:lpstr>
      <vt:lpstr>Combination</vt:lpstr>
      <vt:lpstr>To whom we should trust …</vt:lpstr>
      <vt:lpstr>Penetrating each Computer System, ZDF World Wide War</vt:lpstr>
      <vt:lpstr>Data in Transition: Transferring Data to the Attacker</vt:lpstr>
      <vt:lpstr> Part II Attacks in action</vt:lpstr>
      <vt:lpstr>A: Disclaimer</vt:lpstr>
      <vt:lpstr>National Security Tasks</vt:lpstr>
      <vt:lpstr>A: Without supplier support</vt:lpstr>
      <vt:lpstr>Step 1: Identifying Vulnerabilities</vt:lpstr>
      <vt:lpstr>Mandiant attack cycle</vt:lpstr>
      <vt:lpstr>B: With supplier support</vt:lpstr>
      <vt:lpstr>Accessing data with legitimation by Terms &amp; Conditions</vt:lpstr>
      <vt:lpstr>Service provider opens for  government access to user data</vt:lpstr>
      <vt:lpstr>Collaboration with companies via PRISM  (e.g. USA)</vt:lpstr>
      <vt:lpstr>On big data analytics: Data &amp; Metadata</vt:lpstr>
      <vt:lpstr>NSA is more then “NCIS” or   “Homeland” New form of mining: data mining </vt:lpstr>
      <vt:lpstr>Government code in products for “lawful interception”</vt:lpstr>
      <vt:lpstr>Technical options for attacks</vt:lpstr>
      <vt:lpstr>Mitigation I</vt:lpstr>
      <vt:lpstr>Technical options for attacks</vt:lpstr>
      <vt:lpstr>Mitigation II</vt:lpstr>
      <vt:lpstr>Technical options for attacks</vt:lpstr>
      <vt:lpstr>Mitigation III</vt:lpstr>
      <vt:lpstr>Technical options for attacks</vt:lpstr>
      <vt:lpstr>Mitigation IV</vt:lpstr>
      <vt:lpstr>Mitigation V: Data in transition</vt:lpstr>
      <vt:lpstr>Technical options for attacks Blue Eye Version:  What we want to see</vt:lpstr>
      <vt:lpstr>Other Assumptions</vt:lpstr>
      <vt:lpstr>Technical options for attacks Realistic Version today: What we hate to see</vt:lpstr>
      <vt:lpstr> Part III Re-Defining Security and Privacy in the Net</vt:lpstr>
      <vt:lpstr>Internet (In)Security (post Snowden)</vt:lpstr>
      <vt:lpstr>Privacy (Post Snowden)</vt:lpstr>
      <vt:lpstr>Discussion</vt:lpstr>
      <vt:lpstr>Appendix</vt:lpstr>
      <vt:lpstr>Additional Readings</vt:lpstr>
      <vt:lpstr>Video References</vt:lpstr>
      <vt:lpstr> A1: Hidden Collection Infrastructure: https://citizenlab.org/2014/02/mapping-hacking-teams-untraceable-spyware/</vt:lpstr>
      <vt:lpstr>Any information you send can be collected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Gertsch Pascal HSLU T&amp;A</dc:creator>
  <cp:lastModifiedBy>zahaemme</cp:lastModifiedBy>
  <cp:revision>81</cp:revision>
  <dcterms:created xsi:type="dcterms:W3CDTF">2005-07-04T14:10:49Z</dcterms:created>
  <dcterms:modified xsi:type="dcterms:W3CDTF">2014-06-08T20:20:48Z</dcterms:modified>
</cp:coreProperties>
</file>